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23"/>
  </p:notesMasterIdLst>
  <p:sldIdLst>
    <p:sldId id="256" r:id="rId3"/>
    <p:sldId id="257" r:id="rId4"/>
    <p:sldId id="259" r:id="rId5"/>
    <p:sldId id="258" r:id="rId6"/>
    <p:sldId id="268" r:id="rId7"/>
    <p:sldId id="266" r:id="rId8"/>
    <p:sldId id="260" r:id="rId9"/>
    <p:sldId id="262" r:id="rId10"/>
    <p:sldId id="263" r:id="rId11"/>
    <p:sldId id="267" r:id="rId12"/>
    <p:sldId id="261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64" r:id="rId22"/>
  </p:sldIdLst>
  <p:sldSz cx="12192000" cy="68580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35" autoAdjust="0"/>
  </p:normalViewPr>
  <p:slideViewPr>
    <p:cSldViewPr snapToGrid="0">
      <p:cViewPr varScale="1">
        <p:scale>
          <a:sx n="108" d="100"/>
          <a:sy n="108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% of Reports Submitted Electronically Through TraCS</a:t>
            </a:r>
          </a:p>
        </c:rich>
      </c:tx>
      <c:overlay val="0"/>
      <c:spPr>
        <a:solidFill>
          <a:schemeClr val="bg1"/>
        </a:solidFill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electronic Reports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60%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E4-4F89-984D-E3D7D25FBA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Santa Fe PD</c:v>
                </c:pt>
                <c:pt idx="1">
                  <c:v>Dona Ana SO</c:v>
                </c:pt>
                <c:pt idx="2">
                  <c:v>Rio Rancho PD</c:v>
                </c:pt>
                <c:pt idx="3">
                  <c:v>Albuquerque PD</c:v>
                </c:pt>
                <c:pt idx="4">
                  <c:v>NMSP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0.22</c:v>
                </c:pt>
                <c:pt idx="4">
                  <c:v>0.57999999999999996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E4-4F89-984D-E3D7D25FBA5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699499776"/>
        <c:axId val="-1699502496"/>
      </c:lineChart>
      <c:catAx>
        <c:axId val="-169949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99502496"/>
        <c:crosses val="autoZero"/>
        <c:auto val="1"/>
        <c:lblAlgn val="ctr"/>
        <c:lblOffset val="100"/>
        <c:noMultiLvlLbl val="0"/>
      </c:catAx>
      <c:valAx>
        <c:axId val="-169950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99499776"/>
        <c:crosses val="autoZero"/>
        <c:crossBetween val="between"/>
      </c:valAx>
      <c:spPr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2C90F-8D08-4B3F-88A2-A52574761A0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B3314-2708-401D-92B6-3769D44C2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97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4DD3E5-E075-48EA-A5F0-2F2A531512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647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4DD3E5-E075-48EA-A5F0-2F2A531512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082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4DD3E5-E075-48EA-A5F0-2F2A531512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566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4DD3E5-E075-48EA-A5F0-2F2A531512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089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4DD3E5-E075-48EA-A5F0-2F2A531512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322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4DD3E5-E075-48EA-A5F0-2F2A531512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64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9767-A2A9-4813-9CF7-54B7DA6FFF38}" type="datetimeFigureOut">
              <a:rPr lang="en-US" smtClean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80B-7867-4DD3-BCFB-BCCD9EF440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85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9767-A2A9-4813-9CF7-54B7DA6FFF38}" type="datetimeFigureOut">
              <a:rPr lang="en-US" smtClean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80B-7867-4DD3-BCFB-BCCD9EF440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58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9767-A2A9-4813-9CF7-54B7DA6FFF38}" type="datetimeFigureOut">
              <a:rPr lang="en-US" smtClean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80B-7867-4DD3-BCFB-BCCD9EF440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040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9767-A2A9-4813-9CF7-54B7DA6FFF38}" type="datetimeFigureOut">
              <a:rPr lang="en-US" smtClean="0"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80B-7867-4DD3-BCFB-BCCD9EF440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94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9767-A2A9-4813-9CF7-54B7DA6FFF38}" type="datetimeFigureOut">
              <a:rPr lang="en-US" smtClean="0"/>
              <a:t>12/13/2019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80B-7867-4DD3-BCFB-BCCD9EF440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07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9767-A2A9-4813-9CF7-54B7DA6FFF38}" type="datetimeFigureOut">
              <a:rPr lang="en-US" smtClean="0"/>
              <a:t>12/13/2019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80B-7867-4DD3-BCFB-BCCD9EF440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24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9767-A2A9-4813-9CF7-54B7DA6FFF38}" type="datetimeFigureOut">
              <a:rPr lang="en-US" smtClean="0"/>
              <a:t>12/13/2019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80B-7867-4DD3-BCFB-BCCD9EF440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782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9767-A2A9-4813-9CF7-54B7DA6FFF38}" type="datetimeFigureOut">
              <a:rPr lang="en-US" smtClean="0"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80B-7867-4DD3-BCFB-BCCD9EF440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66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80B-7867-4DD3-BCFB-BCCD9EF440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9767-A2A9-4813-9CF7-54B7DA6FFF38}" type="datetimeFigureOut">
              <a:rPr lang="en-US" smtClean="0"/>
              <a:t>12/13/2019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5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9767-A2A9-4813-9CF7-54B7DA6FFF38}" type="datetimeFigureOut">
              <a:rPr lang="en-US" smtClean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80B-7867-4DD3-BCFB-BCCD9EF440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07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9767-A2A9-4813-9CF7-54B7DA6FFF38}" type="datetimeFigureOut">
              <a:rPr lang="en-US" smtClean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80B-7867-4DD3-BCFB-BCCD9EF440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6581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9767-A2A9-4813-9CF7-54B7DA6FFF38}" type="datetimeFigureOut">
              <a:rPr lang="en-US" smtClean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80B-7867-4DD3-BCFB-BCCD9EF440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55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9767-A2A9-4813-9CF7-54B7DA6FFF38}" type="datetimeFigureOut">
              <a:rPr lang="en-US" smtClean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80B-7867-4DD3-BCFB-BCCD9EF440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9754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9767-A2A9-4813-9CF7-54B7DA6FFF38}" type="datetimeFigureOut">
              <a:rPr lang="en-US" smtClean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80B-7867-4DD3-BCFB-BCCD9EF440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142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9767-A2A9-4813-9CF7-54B7DA6FFF38}" type="datetimeFigureOut">
              <a:rPr lang="en-US" smtClean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80B-7867-4DD3-BCFB-BCCD9EF440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2366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9767-A2A9-4813-9CF7-54B7DA6FFF38}" type="datetimeFigureOut">
              <a:rPr lang="en-US" smtClean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80B-7867-4DD3-BCFB-BCCD9EF440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78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2000"/>
                <a:satMod val="150000"/>
                <a:lumMod val="15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89767-A2A9-4813-9CF7-54B7DA6FFF38}" type="datetimeFigureOut">
              <a:rPr lang="en-US" smtClean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0B7A80B-7867-4DD3-BCFB-BCCD9EF440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20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Document.docx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rafficrecordsforum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9219B-E60F-4D65-AFAE-4C9C62BE8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1907011" cy="1268499"/>
          </a:xfrm>
        </p:spPr>
        <p:txBody>
          <a:bodyPr/>
          <a:lstStyle/>
          <a:p>
            <a:pPr algn="ctr"/>
            <a:r>
              <a:rPr lang="en-US" sz="4000" dirty="0"/>
              <a:t>1</a:t>
            </a:r>
            <a:r>
              <a:rPr lang="en-US" sz="4000" baseline="30000" dirty="0"/>
              <a:t>st Quarter 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C289D4-75B6-41F2-AF77-D84BF47BC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2927" y="2293355"/>
            <a:ext cx="8791575" cy="165576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4000" dirty="0"/>
              <a:t>     New Mexico Statewide Traffic Records </a:t>
            </a:r>
          </a:p>
          <a:p>
            <a:pPr algn="ctr"/>
            <a:r>
              <a:rPr lang="en-US" sz="4000" dirty="0"/>
              <a:t>        Coordinating Committee Meeting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832DA1-ACDE-4FA2-9CCD-26F3B5C18399}"/>
              </a:ext>
            </a:extLst>
          </p:cNvPr>
          <p:cNvSpPr txBox="1"/>
          <p:nvPr/>
        </p:nvSpPr>
        <p:spPr>
          <a:xfrm>
            <a:off x="1946245" y="4473778"/>
            <a:ext cx="3548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October 9, 2019</a:t>
            </a:r>
          </a:p>
          <a:p>
            <a:r>
              <a:rPr lang="en-US" dirty="0"/>
              <a:t>Law Enforcement Academy</a:t>
            </a:r>
          </a:p>
        </p:txBody>
      </p:sp>
    </p:spTree>
    <p:extLst>
      <p:ext uri="{BB962C8B-B14F-4D97-AF65-F5344CB8AC3E}">
        <p14:creationId xmlns:p14="http://schemas.microsoft.com/office/powerpoint/2010/main" val="4063828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2000"/>
                <a:satMod val="150000"/>
                <a:lumMod val="15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1E059DB-6707-4263-BF71-AF5D773C10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55051"/>
              </p:ext>
            </p:extLst>
          </p:nvPr>
        </p:nvGraphicFramePr>
        <p:xfrm>
          <a:off x="3612444" y="1"/>
          <a:ext cx="605241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5" imgW="7322407" imgH="9119968" progId="Word.Document.12">
                  <p:embed/>
                </p:oleObj>
              </mc:Choice>
              <mc:Fallback>
                <p:oleObj name="Document" r:id="rId5" imgW="7322407" imgH="91199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12444" y="1"/>
                        <a:ext cx="6052417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9389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4E9AA-AD21-4CA2-9623-324EF34B7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419227"/>
            <a:ext cx="9906000" cy="1622554"/>
          </a:xfrm>
        </p:spPr>
        <p:txBody>
          <a:bodyPr/>
          <a:lstStyle/>
          <a:p>
            <a:r>
              <a:rPr lang="en-US" dirty="0"/>
              <a:t>TraCS Overview and an Officer’s Perspective on how it has Improved Law Enforcement’s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2A4DC-EC15-49FC-832F-32DF371BB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0031" y="3584607"/>
            <a:ext cx="9906000" cy="1374776"/>
          </a:xfrm>
        </p:spPr>
        <p:txBody>
          <a:bodyPr>
            <a:normAutofit/>
          </a:bodyPr>
          <a:lstStyle/>
          <a:p>
            <a:r>
              <a:rPr lang="en-US" sz="2800" dirty="0"/>
              <a:t>By Sonia Abeyta &amp; Lt. Ramon Terrazas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1015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7758" y="1334626"/>
            <a:ext cx="7859132" cy="1646302"/>
          </a:xfrm>
        </p:spPr>
        <p:txBody>
          <a:bodyPr/>
          <a:lstStyle/>
          <a:p>
            <a:pPr algn="ctr"/>
            <a:r>
              <a:rPr lang="en-US" dirty="0"/>
              <a:t>DPS TraCS 		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0864" y="3960900"/>
            <a:ext cx="6336654" cy="1413350"/>
          </a:xfrm>
        </p:spPr>
        <p:txBody>
          <a:bodyPr>
            <a:noAutofit/>
          </a:bodyPr>
          <a:lstStyle/>
          <a:p>
            <a:pPr algn="ctr"/>
            <a:r>
              <a:rPr lang="en-US" sz="2200" dirty="0">
                <a:solidFill>
                  <a:schemeClr val="accent1"/>
                </a:solidFill>
              </a:rPr>
              <a:t>Sonia Abeyta/TraCS Program Manager</a:t>
            </a:r>
          </a:p>
          <a:p>
            <a:pPr algn="ctr"/>
            <a:r>
              <a:rPr lang="en-US" sz="2200" dirty="0">
                <a:solidFill>
                  <a:schemeClr val="accent1"/>
                </a:solidFill>
              </a:rPr>
              <a:t>Lt. Ramon Terrazas/New Mexico State Police</a:t>
            </a: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879145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02" y="964601"/>
            <a:ext cx="8596668" cy="549901"/>
          </a:xfrm>
        </p:spPr>
        <p:txBody>
          <a:bodyPr>
            <a:normAutofit fontScale="90000"/>
          </a:bodyPr>
          <a:lstStyle/>
          <a:p>
            <a:r>
              <a:rPr lang="en-US" dirty="0"/>
              <a:t>					TraCS and NMDPS: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400" y="1863417"/>
            <a:ext cx="9744938" cy="3341630"/>
          </a:xfrm>
        </p:spPr>
        <p:txBody>
          <a:bodyPr>
            <a:normAutofit/>
          </a:bodyPr>
          <a:lstStyle/>
          <a:p>
            <a:r>
              <a:rPr lang="en-US" sz="2300" dirty="0"/>
              <a:t>In 2015, New Mexico Department of Public Safety (NMDPS) partnered with New Mexico Department of Transportation (NMDOT) to provide the TraCS application to New Mexico State Police Officers.</a:t>
            </a:r>
          </a:p>
          <a:p>
            <a:r>
              <a:rPr lang="en-US" sz="2300" dirty="0"/>
              <a:t>The project was successful and over 600 NMSP officers began using TraCS.</a:t>
            </a:r>
          </a:p>
          <a:p>
            <a:r>
              <a:rPr lang="en-US" sz="2300" dirty="0"/>
              <a:t>Since then, NMDPS has offered the TraCS application to all Law Enforcement Agencies (LEAs) throughout NM free of charge.  We currently have 54 LEA’s using the TraCS application.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74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Accomplishments: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4836"/>
            <a:ext cx="10515600" cy="47377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TraCS is providing 60% of the state of New Mexico’s electronic crash reports to NMDOT.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As of December 2018, 75,598 TraCS crash reports have been added to the state database.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For the first time, there are more crash reports submitted through TraCS than any other method.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This number will continue to grow as more agencies are added to the DPS TraCS Model.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Goal is to get 70% of all crash reports submitted electronically by 2020.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1491671" y="4110182"/>
          <a:ext cx="7107383" cy="2537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1170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5782"/>
          </a:xfrm>
        </p:spPr>
        <p:txBody>
          <a:bodyPr/>
          <a:lstStyle/>
          <a:p>
            <a:r>
              <a:rPr lang="en-US" dirty="0"/>
              <a:t>Collaboration with State Agencies: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265382"/>
            <a:ext cx="4184035" cy="5326895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TraCS has partnered with the Administrative Office of the Courts (AOC) to provide an interface for electronic citations (e-citations) to be exported from TraCS and electronically submitted to the Magistrate Court Odyssey Case Management System.  Currently all NMSP district offices are using e-citation.</a:t>
            </a:r>
          </a:p>
          <a:p>
            <a:r>
              <a:rPr lang="en-US" sz="1600" dirty="0"/>
              <a:t>TraCS partnered with MVD to recognize 2D registration barcode information and populate the TraCS forms with that information.</a:t>
            </a:r>
          </a:p>
          <a:p>
            <a:r>
              <a:rPr lang="en-US" sz="1600" dirty="0"/>
              <a:t>TraCS has partnered with the Commercial Vehicle Enforcement (CVE) to provide a new Driver/Vehicle Examination Report (DVER) form for NMSP Commercial Vehicle Enforcement officers to submit inspection forms electronically to the Federal Motor Carrier Safety Administration (FMCSA) database.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367" y="1847974"/>
            <a:ext cx="5409188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004" y="3928829"/>
            <a:ext cx="4550845" cy="200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84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75745" y="1391139"/>
            <a:ext cx="4185623" cy="46502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Provide enhancements to the LEADS import function to import NCIC data directly into TraCS.</a:t>
            </a:r>
          </a:p>
          <a:p>
            <a:r>
              <a:rPr lang="en-US" dirty="0"/>
              <a:t>Partnering with New Mexico Motor Vehicle Division (MVD) to build an interface allowing TraCS penalty assessment citations to be sent electronically to MVD.</a:t>
            </a:r>
          </a:p>
          <a:p>
            <a:r>
              <a:rPr lang="en-US" dirty="0"/>
              <a:t>Partnering with LexisNexis to utilize CrashLogic, an analytical, mapping and investigative tool which provides up to date information using a web portal.</a:t>
            </a:r>
          </a:p>
          <a:p>
            <a:r>
              <a:rPr lang="en-US" dirty="0"/>
              <a:t>Provide LEA’s a TraCS Records Management System (RMS) feature so agencies are able to store, query and retrieve their TraCS electronic data.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1538"/>
          </a:xfrm>
        </p:spPr>
        <p:txBody>
          <a:bodyPr/>
          <a:lstStyle/>
          <a:p>
            <a:r>
              <a:rPr lang="en-US" dirty="0"/>
              <a:t>Future TraCS enhancements: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89" y="1391138"/>
            <a:ext cx="3357010" cy="2727570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220" y="3286922"/>
            <a:ext cx="3273951" cy="3082616"/>
          </a:xfrm>
        </p:spPr>
      </p:pic>
    </p:spTree>
    <p:extLst>
      <p:ext uri="{BB962C8B-B14F-4D97-AF65-F5344CB8AC3E}">
        <p14:creationId xmlns:p14="http://schemas.microsoft.com/office/powerpoint/2010/main" val="2901731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4924" y="1863306"/>
            <a:ext cx="7766936" cy="3429734"/>
          </a:xfrm>
        </p:spPr>
        <p:txBody>
          <a:bodyPr/>
          <a:lstStyle/>
          <a:p>
            <a:pPr algn="ctr"/>
            <a:r>
              <a:rPr lang="en-US" sz="3200" dirty="0"/>
              <a:t>We have discussed TraCS as a program, but what does it really mean to the agencies that use it? 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How is it helping?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What is the impact to the officer/command staff/admin staff/etc.?</a:t>
            </a:r>
          </a:p>
        </p:txBody>
      </p:sp>
    </p:spTree>
    <p:extLst>
      <p:ext uri="{BB962C8B-B14F-4D97-AF65-F5344CB8AC3E}">
        <p14:creationId xmlns:p14="http://schemas.microsoft.com/office/powerpoint/2010/main" val="3442799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200" dirty="0"/>
              <a:t>Lt. Ramon Terrazas/NMSP	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7668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353" y="2558473"/>
            <a:ext cx="8596668" cy="1026866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7864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57C3-CD22-49C1-AE9B-A061896A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15999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CEC5D-4B1C-458F-8D5C-ABF31B25E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1560352"/>
            <a:ext cx="9905999" cy="4563611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Welcome/Announcements</a:t>
            </a:r>
          </a:p>
          <a:p>
            <a:pPr lvl="0"/>
            <a:r>
              <a:rPr lang="en-US" sz="8000" dirty="0"/>
              <a:t>Recognition Awards for E-citation Project – NMDOT Management</a:t>
            </a:r>
          </a:p>
          <a:p>
            <a:pPr lvl="0"/>
            <a:r>
              <a:rPr lang="en-US" sz="8000" dirty="0"/>
              <a:t>Review Meeting Notes from TRCC Meeting held July 17, 2019</a:t>
            </a:r>
          </a:p>
          <a:p>
            <a:pPr lvl="0"/>
            <a:r>
              <a:rPr lang="en-US" sz="8000" dirty="0"/>
              <a:t>2019 Traffic Records Forum Highlights – Sophia Roybal-Cruz</a:t>
            </a:r>
          </a:p>
          <a:p>
            <a:pPr lvl="0"/>
            <a:r>
              <a:rPr lang="en-US" sz="8000" dirty="0"/>
              <a:t>FFY17-19 TR Strategic Plan Closeout</a:t>
            </a:r>
          </a:p>
          <a:p>
            <a:pPr lvl="0"/>
            <a:r>
              <a:rPr lang="en-US" sz="8000" dirty="0"/>
              <a:t>FFY20-22 TR Strategic Plan Execution </a:t>
            </a:r>
          </a:p>
          <a:p>
            <a:pPr lvl="2"/>
            <a:r>
              <a:rPr lang="en-US" sz="7000" dirty="0"/>
              <a:t>Updates</a:t>
            </a:r>
          </a:p>
          <a:p>
            <a:pPr lvl="2"/>
            <a:r>
              <a:rPr lang="en-US" sz="7000" dirty="0"/>
              <a:t>Reporting/Monitoring</a:t>
            </a:r>
          </a:p>
          <a:p>
            <a:pPr lvl="0"/>
            <a:r>
              <a:rPr lang="en-US" sz="8000" dirty="0"/>
              <a:t>TraCS Overview and an Officer’s Perspective on how it has Improved Law Enforcement’s Process - By Sonia Abeyta &amp; Lt. Ramon Terrazas</a:t>
            </a:r>
          </a:p>
          <a:p>
            <a:pPr lvl="0"/>
            <a:r>
              <a:rPr lang="en-US" sz="8000" dirty="0"/>
              <a:t>Closing</a:t>
            </a:r>
          </a:p>
          <a:p>
            <a:pPr marL="0" indent="0">
              <a:buNone/>
            </a:pPr>
            <a:endParaRPr lang="en-US" sz="3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23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B2B22-8D46-40D4-83C4-1609DB00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87381"/>
            <a:ext cx="9906000" cy="2852737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Closing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66580B-907E-496C-B34A-9D83FA519E7C}"/>
              </a:ext>
            </a:extLst>
          </p:cNvPr>
          <p:cNvSpPr txBox="1"/>
          <p:nvPr/>
        </p:nvSpPr>
        <p:spPr>
          <a:xfrm>
            <a:off x="3927446" y="4504888"/>
            <a:ext cx="43371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Many Thanks to DPS for Hosting!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07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70319-873E-470A-B4B2-CF573F010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Welcome/</a:t>
            </a:r>
            <a:r>
              <a:rPr lang="en-US" dirty="0" err="1"/>
              <a:t>AnNouncements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E19D6-39A1-430C-A45A-ECAB4D961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Sophia Roybal-Cruz – Promotion to Traffic Records Staff Manager &amp; TRCC Chair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5200" dirty="0">
                <a:latin typeface="Book Antiqua" panose="02040602050305030304" pitchFamily="18" charset="0"/>
              </a:rPr>
              <a:t>CONGRATULATIONS </a:t>
            </a:r>
          </a:p>
          <a:p>
            <a:pPr marL="0" indent="0" algn="ctr">
              <a:buNone/>
            </a:pPr>
            <a:r>
              <a:rPr lang="en-US" sz="5200" dirty="0">
                <a:latin typeface="Book Antiqua" panose="02040602050305030304" pitchFamily="18" charset="0"/>
              </a:rPr>
              <a:t>Sophia!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585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298B9-0269-4987-95A9-ACFCD4F4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08946"/>
          </a:xfrm>
        </p:spPr>
        <p:txBody>
          <a:bodyPr/>
          <a:lstStyle/>
          <a:p>
            <a:pPr algn="ctr"/>
            <a:r>
              <a:rPr lang="en-US" dirty="0"/>
              <a:t>Recognition Awards - E-citation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6D6D2-2B1A-4766-80E3-E5A7B2AA3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8247" y="2199153"/>
            <a:ext cx="5217443" cy="4109368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en-US" sz="2000" dirty="0"/>
              <a:t>Multi-Agency Effort</a:t>
            </a:r>
          </a:p>
          <a:p>
            <a:pPr lvl="1">
              <a:lnSpc>
                <a:spcPct val="75000"/>
              </a:lnSpc>
            </a:pPr>
            <a:r>
              <a:rPr lang="en-US" sz="1600" dirty="0"/>
              <a:t>NMDOT/TSD</a:t>
            </a:r>
          </a:p>
          <a:p>
            <a:pPr lvl="1">
              <a:lnSpc>
                <a:spcPct val="75000"/>
              </a:lnSpc>
            </a:pPr>
            <a:r>
              <a:rPr lang="en-US" sz="1600" dirty="0"/>
              <a:t>AOC/JID/Magistrate Courts</a:t>
            </a:r>
          </a:p>
          <a:p>
            <a:pPr lvl="1">
              <a:lnSpc>
                <a:spcPct val="75000"/>
              </a:lnSpc>
            </a:pPr>
            <a:r>
              <a:rPr lang="en-US" sz="1600" dirty="0"/>
              <a:t>NMDPS</a:t>
            </a:r>
          </a:p>
          <a:p>
            <a:pPr lvl="1">
              <a:lnSpc>
                <a:spcPct val="50000"/>
              </a:lnSpc>
            </a:pPr>
            <a:r>
              <a:rPr lang="en-US" sz="1600" dirty="0"/>
              <a:t>All </a:t>
            </a:r>
            <a:r>
              <a:rPr lang="en-US" sz="1600" u="sng" dirty="0"/>
              <a:t>45</a:t>
            </a:r>
            <a:r>
              <a:rPr lang="en-US" sz="1600" dirty="0"/>
              <a:t> Magistrate Courts</a:t>
            </a:r>
          </a:p>
          <a:p>
            <a:pPr lvl="1">
              <a:lnSpc>
                <a:spcPct val="50000"/>
              </a:lnSpc>
            </a:pPr>
            <a:r>
              <a:rPr lang="en-US" sz="1600" dirty="0"/>
              <a:t>All </a:t>
            </a:r>
            <a:r>
              <a:rPr lang="en-US" sz="1600" u="sng" dirty="0"/>
              <a:t>600 </a:t>
            </a:r>
            <a:r>
              <a:rPr lang="en-US" sz="1600" dirty="0"/>
              <a:t>State Police Officers</a:t>
            </a:r>
          </a:p>
          <a:p>
            <a:pPr lvl="1">
              <a:lnSpc>
                <a:spcPct val="50000"/>
              </a:lnSpc>
            </a:pPr>
            <a:r>
              <a:rPr lang="en-US" sz="1600" dirty="0"/>
              <a:t>All DPS Districts and Subdistricts</a:t>
            </a:r>
          </a:p>
          <a:p>
            <a:r>
              <a:rPr lang="en-US" sz="2000" dirty="0"/>
              <a:t> Current Results </a:t>
            </a:r>
            <a:r>
              <a:rPr lang="en-US" sz="1400" dirty="0"/>
              <a:t>(as of 10/3/19)</a:t>
            </a:r>
          </a:p>
          <a:p>
            <a:pPr lvl="1">
              <a:lnSpc>
                <a:spcPct val="50000"/>
              </a:lnSpc>
            </a:pPr>
            <a:r>
              <a:rPr lang="en-US" sz="1600" dirty="0"/>
              <a:t>Total citations flowed: </a:t>
            </a:r>
            <a:r>
              <a:rPr lang="en-US" sz="1600" b="1" dirty="0"/>
              <a:t>43,928</a:t>
            </a:r>
          </a:p>
          <a:p>
            <a:pPr lvl="1">
              <a:lnSpc>
                <a:spcPct val="50000"/>
              </a:lnSpc>
            </a:pPr>
            <a:r>
              <a:rPr lang="en-US" sz="1600" dirty="0"/>
              <a:t>Total errors: </a:t>
            </a:r>
            <a:r>
              <a:rPr lang="en-US" sz="1600" b="1" dirty="0"/>
              <a:t> 2318</a:t>
            </a:r>
          </a:p>
          <a:p>
            <a:pPr lvl="1">
              <a:lnSpc>
                <a:spcPct val="50000"/>
              </a:lnSpc>
            </a:pPr>
            <a:r>
              <a:rPr lang="en-US" sz="1600" dirty="0"/>
              <a:t>Success rate: </a:t>
            </a:r>
            <a:r>
              <a:rPr lang="en-US" sz="1600" b="1" u="sng" dirty="0"/>
              <a:t>95 percent</a:t>
            </a:r>
            <a:endParaRPr lang="en-US" sz="1600" u="sng" dirty="0"/>
          </a:p>
          <a:p>
            <a:r>
              <a:rPr lang="en-US" sz="2000" dirty="0"/>
              <a:t>Efficiencies</a:t>
            </a:r>
          </a:p>
          <a:p>
            <a:pPr lvl="1">
              <a:lnSpc>
                <a:spcPct val="85000"/>
              </a:lnSpc>
            </a:pPr>
            <a:r>
              <a:rPr lang="en-US" sz="1600" dirty="0"/>
              <a:t>Officer’s time reduced from 10-15 minutes to 2-3  per citation (Officer time saved </a:t>
            </a:r>
            <a:r>
              <a:rPr lang="en-US" sz="1600" b="1" dirty="0"/>
              <a:t>= </a:t>
            </a:r>
            <a:r>
              <a:rPr lang="en-US" sz="1600" b="1" u="sng" dirty="0"/>
              <a:t>9152 hours</a:t>
            </a:r>
          </a:p>
          <a:p>
            <a:pPr lvl="1">
              <a:lnSpc>
                <a:spcPct val="85000"/>
              </a:lnSpc>
            </a:pPr>
            <a:r>
              <a:rPr lang="en-US" sz="1600" dirty="0"/>
              <a:t>Citation processing reduced from </a:t>
            </a:r>
            <a:r>
              <a:rPr lang="en-US" sz="1600" u="sng" dirty="0"/>
              <a:t>10-12 days </a:t>
            </a:r>
            <a:r>
              <a:rPr lang="en-US" sz="1600" dirty="0"/>
              <a:t>(manually) to a </a:t>
            </a:r>
            <a:r>
              <a:rPr lang="en-US" sz="1600" u="sng" dirty="0"/>
              <a:t>few hours </a:t>
            </a:r>
            <a:r>
              <a:rPr lang="en-US" sz="1600" dirty="0"/>
              <a:t>(electronically)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B90F25-72AD-4385-AD83-93AF50ED0C5B}"/>
              </a:ext>
            </a:extLst>
          </p:cNvPr>
          <p:cNvSpPr txBox="1"/>
          <p:nvPr/>
        </p:nvSpPr>
        <p:spPr>
          <a:xfrm>
            <a:off x="1233692" y="2046914"/>
            <a:ext cx="44545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Project Team</a:t>
            </a:r>
          </a:p>
          <a:p>
            <a:r>
              <a:rPr lang="en-US" dirty="0"/>
              <a:t>Roberta Vasquez -NMDOT </a:t>
            </a:r>
          </a:p>
          <a:p>
            <a:r>
              <a:rPr lang="en-US" dirty="0"/>
              <a:t>Steve Harrington - AOC/JID</a:t>
            </a:r>
          </a:p>
          <a:p>
            <a:r>
              <a:rPr lang="en-US" dirty="0"/>
              <a:t>Sonia Abeyta – NMDPS   </a:t>
            </a:r>
          </a:p>
          <a:p>
            <a:r>
              <a:rPr lang="en-US" dirty="0"/>
              <a:t>Officer Sean Healy – NMSP</a:t>
            </a:r>
          </a:p>
          <a:p>
            <a:r>
              <a:rPr lang="en-US" dirty="0"/>
              <a:t>Brian Bullard – Sensible </a:t>
            </a:r>
            <a:r>
              <a:rPr lang="en-US" i="1" dirty="0"/>
              <a:t>IT Solutions</a:t>
            </a:r>
            <a:endParaRPr lang="en-US" dirty="0"/>
          </a:p>
          <a:p>
            <a:r>
              <a:rPr lang="en-US" dirty="0"/>
              <a:t>Chris Smead – Sensible IT</a:t>
            </a:r>
            <a:r>
              <a:rPr lang="en-US" i="1" dirty="0"/>
              <a:t> Solutions </a:t>
            </a:r>
          </a:p>
          <a:p>
            <a:r>
              <a:rPr lang="en-US" dirty="0"/>
              <a:t>Brian Oborn – AOC/JID</a:t>
            </a:r>
          </a:p>
          <a:p>
            <a:r>
              <a:rPr lang="en-US" dirty="0"/>
              <a:t>Tobie Fouratt – AOC/Magistrate Courts</a:t>
            </a:r>
          </a:p>
          <a:p>
            <a:r>
              <a:rPr lang="en-US" dirty="0"/>
              <a:t>Christina Garcia – NMDPS (Former Employee)</a:t>
            </a:r>
          </a:p>
          <a:p>
            <a:r>
              <a:rPr lang="en-US" dirty="0"/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E257BF-E141-420C-943B-C123B4779C04}"/>
              </a:ext>
            </a:extLst>
          </p:cNvPr>
          <p:cNvSpPr txBox="1"/>
          <p:nvPr/>
        </p:nvSpPr>
        <p:spPr>
          <a:xfrm>
            <a:off x="1736521" y="5352176"/>
            <a:ext cx="3514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/>
              <a:t>Go Team!</a:t>
            </a:r>
          </a:p>
        </p:txBody>
      </p:sp>
    </p:spTree>
    <p:extLst>
      <p:ext uri="{BB962C8B-B14F-4D97-AF65-F5344CB8AC3E}">
        <p14:creationId xmlns:p14="http://schemas.microsoft.com/office/powerpoint/2010/main" val="1113022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A8EDC0EB-3886-427B-9127-91BB21AA2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80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AA8BD-5F4E-4F8E-97A9-CEDB7E40A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Review Meeting minutes from 4</a:t>
            </a:r>
            <a:r>
              <a:rPr lang="en-US" baseline="30000" dirty="0"/>
              <a:t>th</a:t>
            </a:r>
            <a:r>
              <a:rPr lang="en-US" dirty="0"/>
              <a:t> QTR. TRCC 7/17/19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97C77-67E2-4869-8B82-A0496EFAAD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dirty="0"/>
              <a:t>Welcome &amp; Introductions</a:t>
            </a:r>
          </a:p>
          <a:p>
            <a:r>
              <a:rPr lang="en-US" sz="2000" dirty="0"/>
              <a:t>Approved 3</a:t>
            </a:r>
            <a:r>
              <a:rPr lang="en-US" sz="2000" baseline="30000" dirty="0"/>
              <a:t>rd</a:t>
            </a:r>
            <a:r>
              <a:rPr lang="en-US" sz="2000" dirty="0"/>
              <a:t> Qtr. TRCC Meeting Minutes</a:t>
            </a:r>
          </a:p>
          <a:p>
            <a:r>
              <a:rPr lang="en-US" sz="2000" dirty="0"/>
              <a:t>Information for 2019 National Traffic Records Forum August 4</a:t>
            </a:r>
            <a:r>
              <a:rPr lang="en-US" sz="2000" baseline="30000" dirty="0"/>
              <a:t>th</a:t>
            </a:r>
            <a:r>
              <a:rPr lang="en-US" sz="2000" dirty="0"/>
              <a:t>-7</a:t>
            </a:r>
            <a:r>
              <a:rPr lang="en-US" sz="2000" baseline="30000" dirty="0"/>
              <a:t>th</a:t>
            </a:r>
            <a:r>
              <a:rPr lang="en-US" sz="2000" dirty="0"/>
              <a:t>, 2019 in Austin, TX.</a:t>
            </a:r>
          </a:p>
          <a:p>
            <a:r>
              <a:rPr lang="en-US" sz="2000" dirty="0"/>
              <a:t>Quarterly Meeting Dates for FFY20 Moved to 2</a:t>
            </a:r>
            <a:r>
              <a:rPr lang="en-US" sz="2000" baseline="30000" dirty="0"/>
              <a:t>nd</a:t>
            </a:r>
            <a:r>
              <a:rPr lang="en-US" sz="2000" dirty="0"/>
              <a:t> Wednesday of QTR.</a:t>
            </a:r>
          </a:p>
          <a:p>
            <a:r>
              <a:rPr lang="en-US" sz="2000" dirty="0"/>
              <a:t>FFY17-19 Strategic Plan Update</a:t>
            </a:r>
          </a:p>
          <a:p>
            <a:r>
              <a:rPr lang="en-US" sz="2000" dirty="0"/>
              <a:t>FFY20-FFY22 TR Strategic Plan Execution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79F0D-315A-4027-9DE4-646506BBE6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dirty="0"/>
              <a:t>2021 TR Assessment Alignment </a:t>
            </a:r>
          </a:p>
          <a:p>
            <a:r>
              <a:rPr lang="en-US" sz="2000" dirty="0"/>
              <a:t>TRCC Agreement on Project Priorities</a:t>
            </a:r>
          </a:p>
          <a:p>
            <a:r>
              <a:rPr lang="en-US" sz="2000" dirty="0"/>
              <a:t>Roadway Data System Presentation </a:t>
            </a:r>
          </a:p>
          <a:p>
            <a:r>
              <a:rPr lang="en-US" sz="2000" dirty="0"/>
              <a:t>Closing and Meeting Adjourned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* Meeting minutes were approved by TRCC on 8/23/2019 and are posted @ http://nmtrafficrecords.com/wp-content/uploads/Final-4th-QTR.-2019-TRCC-PPT-Agenda-1.pdf</a:t>
            </a:r>
          </a:p>
        </p:txBody>
      </p:sp>
    </p:spTree>
    <p:extLst>
      <p:ext uri="{BB962C8B-B14F-4D97-AF65-F5344CB8AC3E}">
        <p14:creationId xmlns:p14="http://schemas.microsoft.com/office/powerpoint/2010/main" val="1508793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AE75D-AE0A-402D-942A-5B2607F75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058" y="452514"/>
            <a:ext cx="9905998" cy="1478570"/>
          </a:xfrm>
        </p:spPr>
        <p:txBody>
          <a:bodyPr>
            <a:normAutofit/>
          </a:bodyPr>
          <a:lstStyle/>
          <a:p>
            <a:r>
              <a:rPr lang="en-US" sz="4000" dirty="0"/>
              <a:t>2019 Traffic Records Forum Highlights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608C0F8-7B55-43AD-8915-EF9FA8868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022" y="3006804"/>
            <a:ext cx="121920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6000" b="0" i="0" u="none" strike="noStrike" cap="none" normalizeH="0" baseline="0" dirty="0">
                <a:ln>
                  <a:noFill/>
                </a:ln>
                <a:solidFill>
                  <a:srgbClr val="1B1E25"/>
                </a:solidFill>
                <a:effectLst/>
                <a:latin typeface="&amp;quot"/>
              </a:rPr>
              <a:t> </a:t>
            </a:r>
            <a:r>
              <a:rPr lang="en-US" b="1" dirty="0">
                <a:hlinkClick r:id="rId2"/>
              </a:rPr>
              <a:t>2019 Traffic Records Forum</a:t>
            </a:r>
            <a:endParaRPr lang="en-US" b="1" dirty="0"/>
          </a:p>
          <a:p>
            <a:r>
              <a:rPr lang="en-US" dirty="0"/>
              <a:t>   Aug 4-7, 2019 | Austin, Texas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 dirty="0">
                <a:ln>
                  <a:noFill/>
                </a:ln>
                <a:solidFill>
                  <a:srgbClr val="1B1E25"/>
                </a:solidFill>
                <a:effectLst/>
                <a:latin typeface="&amp;quot"/>
              </a:rPr>
              <a:t>   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&amp;quot"/>
              </a:rPr>
              <a:t>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30" name="Picture 6" descr="2019 Traffic Records Forum">
            <a:hlinkClick r:id="rId2"/>
            <a:extLst>
              <a:ext uri="{FF2B5EF4-FFF2-40B4-BE49-F238E27FC236}">
                <a16:creationId xmlns:a16="http://schemas.microsoft.com/office/drawing/2014/main" id="{298BC66A-BDA0-4873-89E9-E4F6FA8F4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44" y="1847461"/>
            <a:ext cx="1742102" cy="158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A14E5-0BB3-4B58-890F-7BA5383FCE59}"/>
              </a:ext>
            </a:extLst>
          </p:cNvPr>
          <p:cNvSpPr txBox="1"/>
          <p:nvPr/>
        </p:nvSpPr>
        <p:spPr>
          <a:xfrm>
            <a:off x="1309599" y="5019870"/>
            <a:ext cx="2319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Sophia-Roybal Cruz</a:t>
            </a:r>
          </a:p>
          <a:p>
            <a:endParaRPr lang="en-US" dirty="0"/>
          </a:p>
        </p:txBody>
      </p:sp>
      <p:pic>
        <p:nvPicPr>
          <p:cNvPr id="10" name="Picture 9" descr="A picture containing people, group, store, standing&#10;&#10;Description automatically generated">
            <a:extLst>
              <a:ext uri="{FF2B5EF4-FFF2-40B4-BE49-F238E27FC236}">
                <a16:creationId xmlns:a16="http://schemas.microsoft.com/office/drawing/2014/main" id="{39BB0688-B313-4994-BDC1-A83568CDC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622" y="1847461"/>
            <a:ext cx="4944534" cy="422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39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248A-A0DD-4741-9B48-525409C1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FFY17-19 TR Strategic Plan Closeout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FDF27F-D8E1-4DA2-B977-CF54A8A16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 on – How Did We Do?</a:t>
            </a:r>
          </a:p>
          <a:p>
            <a:r>
              <a:rPr lang="en-US" dirty="0"/>
              <a:t>Need all responses from TR Core System Stakeholders by 10/25/19</a:t>
            </a:r>
          </a:p>
          <a:p>
            <a:r>
              <a:rPr lang="en-US" dirty="0"/>
              <a:t>Final Closeout Report Due by 12/22/19</a:t>
            </a:r>
          </a:p>
        </p:txBody>
      </p:sp>
    </p:spTree>
    <p:extLst>
      <p:ext uri="{BB962C8B-B14F-4D97-AF65-F5344CB8AC3E}">
        <p14:creationId xmlns:p14="http://schemas.microsoft.com/office/powerpoint/2010/main" val="1824753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17246-767B-4634-8771-2F7F4916D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FFY20-22 TR Strategic Plan Execution </a:t>
            </a:r>
            <a:br>
              <a:rPr lang="en-US" dirty="0"/>
            </a:br>
            <a:br>
              <a:rPr lang="en-US" sz="32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FB0D9-10D0-457D-901E-AC40B2C50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Updates </a:t>
            </a:r>
          </a:p>
          <a:p>
            <a:pPr lvl="1"/>
            <a:r>
              <a:rPr lang="en-US" dirty="0"/>
              <a:t> Need to Finalize Performance Measures (PM)</a:t>
            </a:r>
          </a:p>
          <a:p>
            <a:pPr lvl="2"/>
            <a:r>
              <a:rPr lang="en-US" dirty="0"/>
              <a:t>PM = quantitative indicators put in place to track the progress against strategy</a:t>
            </a:r>
          </a:p>
          <a:p>
            <a:pPr lvl="1"/>
            <a:r>
              <a:rPr lang="en-US" dirty="0"/>
              <a:t>Funding </a:t>
            </a:r>
          </a:p>
          <a:p>
            <a:pPr lvl="2"/>
            <a:r>
              <a:rPr lang="en-US" dirty="0"/>
              <a:t>Tie to Performance Measures</a:t>
            </a:r>
          </a:p>
          <a:p>
            <a:pPr lvl="2"/>
            <a:r>
              <a:rPr lang="en-US" dirty="0"/>
              <a:t>Current Status</a:t>
            </a:r>
          </a:p>
          <a:p>
            <a:r>
              <a:rPr lang="en-US" dirty="0"/>
              <a:t>Reporting/Monitoring</a:t>
            </a:r>
          </a:p>
        </p:txBody>
      </p:sp>
    </p:spTree>
    <p:extLst>
      <p:ext uri="{BB962C8B-B14F-4D97-AF65-F5344CB8AC3E}">
        <p14:creationId xmlns:p14="http://schemas.microsoft.com/office/powerpoint/2010/main" val="3143377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2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1580</TotalTime>
  <Words>965</Words>
  <Application>Microsoft Office PowerPoint</Application>
  <PresentationFormat>Widescreen</PresentationFormat>
  <Paragraphs>123</Paragraphs>
  <Slides>20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&amp;quot</vt:lpstr>
      <vt:lpstr>Arial</vt:lpstr>
      <vt:lpstr>Book Antiqua</vt:lpstr>
      <vt:lpstr>Calibri</vt:lpstr>
      <vt:lpstr>Trebuchet MS</vt:lpstr>
      <vt:lpstr>Tw Cen MT</vt:lpstr>
      <vt:lpstr>Wingdings</vt:lpstr>
      <vt:lpstr>Wingdings 3</vt:lpstr>
      <vt:lpstr>Circuit</vt:lpstr>
      <vt:lpstr>Facet</vt:lpstr>
      <vt:lpstr>Document</vt:lpstr>
      <vt:lpstr>1st Quarter  </vt:lpstr>
      <vt:lpstr>Agenda</vt:lpstr>
      <vt:lpstr>Welcome/AnNouncements</vt:lpstr>
      <vt:lpstr>Recognition Awards - E-citation Project</vt:lpstr>
      <vt:lpstr>PowerPoint Presentation</vt:lpstr>
      <vt:lpstr>Review Meeting minutes from 4th QTR. TRCC 7/17/19 </vt:lpstr>
      <vt:lpstr>2019 Traffic Records Forum Highlights</vt:lpstr>
      <vt:lpstr>FFY17-19 TR Strategic Plan Closeout </vt:lpstr>
      <vt:lpstr>FFY20-22 TR Strategic Plan Execution   </vt:lpstr>
      <vt:lpstr>PowerPoint Presentation</vt:lpstr>
      <vt:lpstr>TraCS Overview and an Officer’s Perspective on how it has Improved Law Enforcement’s Process</vt:lpstr>
      <vt:lpstr>DPS TraCS    </vt:lpstr>
      <vt:lpstr>     TraCS and NMDPS:</vt:lpstr>
      <vt:lpstr>Accomplishments:</vt:lpstr>
      <vt:lpstr>Collaboration with State Agencies:</vt:lpstr>
      <vt:lpstr>Future TraCS enhancements:</vt:lpstr>
      <vt:lpstr>We have discussed TraCS as a program, but what does it really mean to the agencies that use it?    How is it helping?  What is the impact to the officer/command staff/admin staff/etc.?</vt:lpstr>
      <vt:lpstr>Lt. Ramon Terrazas/NMSP  </vt:lpstr>
      <vt:lpstr>Questions?</vt:lpstr>
      <vt:lpstr>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Quarter</dc:title>
  <dc:creator>SANDRA MARTINEZ</dc:creator>
  <cp:lastModifiedBy>SANDRA MARTINEZ</cp:lastModifiedBy>
  <cp:revision>45</cp:revision>
  <cp:lastPrinted>2019-12-13T17:46:19Z</cp:lastPrinted>
  <dcterms:created xsi:type="dcterms:W3CDTF">2019-10-03T19:37:44Z</dcterms:created>
  <dcterms:modified xsi:type="dcterms:W3CDTF">2019-12-13T18:26:43Z</dcterms:modified>
</cp:coreProperties>
</file>