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57" r:id="rId3"/>
    <p:sldId id="271" r:id="rId4"/>
    <p:sldId id="272" r:id="rId5"/>
    <p:sldId id="280" r:id="rId6"/>
    <p:sldId id="278" r:id="rId7"/>
    <p:sldId id="270" r:id="rId8"/>
    <p:sldId id="283" r:id="rId9"/>
    <p:sldId id="284" r:id="rId10"/>
    <p:sldId id="269" r:id="rId11"/>
    <p:sldId id="275" r:id="rId12"/>
    <p:sldId id="258" r:id="rId13"/>
    <p:sldId id="265" r:id="rId14"/>
    <p:sldId id="264" r:id="rId15"/>
    <p:sldId id="263" r:id="rId16"/>
    <p:sldId id="273" r:id="rId17"/>
    <p:sldId id="282" r:id="rId18"/>
    <p:sldId id="274" r:id="rId19"/>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MARTINEZ" initials="SM" lastIdx="1" clrIdx="0">
    <p:extLst>
      <p:ext uri="{19B8F6BF-5375-455C-9EA6-DF929625EA0E}">
        <p15:presenceInfo xmlns:p15="http://schemas.microsoft.com/office/powerpoint/2012/main" userId="e5f18414633b89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6" d="100"/>
          <a:sy n="86"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80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959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391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132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84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39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587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708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80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10/23/2018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210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017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10/23/2018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7793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tree-leaves-autumn-fall-branches-1658814/"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hyperlink" Target="mailto:smartinez@mastrategie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567B9DE-19BC-4F05-9201-61EDB692A614}"/>
              </a:ext>
            </a:extLst>
          </p:cNvPr>
          <p:cNvSpPr>
            <a:spLocks noGrp="1"/>
          </p:cNvSpPr>
          <p:nvPr>
            <p:ph type="ctrTitle"/>
          </p:nvPr>
        </p:nvSpPr>
        <p:spPr>
          <a:xfrm>
            <a:off x="1097280" y="758952"/>
            <a:ext cx="10058400" cy="3892168"/>
          </a:xfrm>
        </p:spPr>
        <p:txBody>
          <a:bodyPr>
            <a:normAutofit/>
          </a:bodyPr>
          <a:lstStyle/>
          <a:p>
            <a:r>
              <a:rPr lang="en-US" dirty="0"/>
              <a:t>NM Traffic Records</a:t>
            </a:r>
            <a:br>
              <a:rPr lang="en-US" dirty="0"/>
            </a:br>
            <a:r>
              <a:rPr lang="en-US" dirty="0"/>
              <a:t>Coordinating  Committee</a:t>
            </a:r>
          </a:p>
        </p:txBody>
      </p:sp>
      <p:sp>
        <p:nvSpPr>
          <p:cNvPr id="21" name="Rectangle 20">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xmlns="" id="{4566A5EE-0918-4E78-865F-6DAEAE10932D}"/>
              </a:ext>
            </a:extLst>
          </p:cNvPr>
          <p:cNvSpPr>
            <a:spLocks noGrp="1"/>
          </p:cNvSpPr>
          <p:nvPr>
            <p:ph type="subTitle" idx="1"/>
          </p:nvPr>
        </p:nvSpPr>
        <p:spPr>
          <a:xfrm>
            <a:off x="1174696" y="5189290"/>
            <a:ext cx="10058400" cy="1143000"/>
          </a:xfrm>
        </p:spPr>
        <p:txBody>
          <a:bodyPr>
            <a:normAutofit/>
          </a:bodyPr>
          <a:lstStyle/>
          <a:p>
            <a:r>
              <a:rPr lang="en-US" b="1" dirty="0">
                <a:solidFill>
                  <a:srgbClr val="FFFFFF"/>
                </a:solidFill>
              </a:rPr>
              <a:t>October 24, 2018</a:t>
            </a:r>
          </a:p>
          <a:p>
            <a:r>
              <a:rPr lang="en-US" b="1" dirty="0">
                <a:solidFill>
                  <a:srgbClr val="FFFFFF"/>
                </a:solidFill>
              </a:rPr>
              <a:t>Drury Plaza Santa Fe</a:t>
            </a:r>
          </a:p>
          <a:p>
            <a:endParaRPr lang="en-US" dirty="0">
              <a:solidFill>
                <a:srgbClr val="FFFFFF"/>
              </a:solidFill>
            </a:endParaRPr>
          </a:p>
        </p:txBody>
      </p:sp>
      <p:sp>
        <p:nvSpPr>
          <p:cNvPr id="23" name="Rectangle 22">
            <a:extLst>
              <a:ext uri="{FF2B5EF4-FFF2-40B4-BE49-F238E27FC236}">
                <a16:creationId xmlns:a16="http://schemas.microsoft.com/office/drawing/2014/main" xmlns="" id="{1F3985C0-E548-44D2-B30E-F3E42DADE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A vase of flowers on a tree&#10;&#10;Description generated with high confidence">
            <a:extLst>
              <a:ext uri="{FF2B5EF4-FFF2-40B4-BE49-F238E27FC236}">
                <a16:creationId xmlns:a16="http://schemas.microsoft.com/office/drawing/2014/main" xmlns="" id="{0BAA4985-6348-49B1-99CC-838AE9BB905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061648" y="2961959"/>
            <a:ext cx="3335289" cy="3764152"/>
          </a:xfrm>
          <a:prstGeom prst="rect">
            <a:avLst/>
          </a:prstGeom>
        </p:spPr>
      </p:pic>
    </p:spTree>
    <p:extLst>
      <p:ext uri="{BB962C8B-B14F-4D97-AF65-F5344CB8AC3E}">
        <p14:creationId xmlns:p14="http://schemas.microsoft.com/office/powerpoint/2010/main" val="181210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C9758-2E4F-43AC-82EC-F06D2FA7A988}"/>
              </a:ext>
            </a:extLst>
          </p:cNvPr>
          <p:cNvSpPr>
            <a:spLocks noGrp="1"/>
          </p:cNvSpPr>
          <p:nvPr>
            <p:ph type="title"/>
          </p:nvPr>
        </p:nvSpPr>
        <p:spPr/>
        <p:txBody>
          <a:bodyPr/>
          <a:lstStyle/>
          <a:p>
            <a:r>
              <a:rPr lang="en-US" dirty="0"/>
              <a:t>Strategic Plan FFY17- FF19 </a:t>
            </a:r>
          </a:p>
        </p:txBody>
      </p:sp>
      <p:sp>
        <p:nvSpPr>
          <p:cNvPr id="3" name="Rectangle 2">
            <a:extLst>
              <a:ext uri="{FF2B5EF4-FFF2-40B4-BE49-F238E27FC236}">
                <a16:creationId xmlns:a16="http://schemas.microsoft.com/office/drawing/2014/main" xmlns="" id="{7FF68721-774F-4352-AC20-16D82929C136}"/>
              </a:ext>
            </a:extLst>
          </p:cNvPr>
          <p:cNvSpPr/>
          <p:nvPr/>
        </p:nvSpPr>
        <p:spPr>
          <a:xfrm>
            <a:off x="778934" y="1925725"/>
            <a:ext cx="6801309" cy="3416320"/>
          </a:xfrm>
          <a:prstGeom prst="rect">
            <a:avLst/>
          </a:prstGeom>
        </p:spPr>
        <p:txBody>
          <a:bodyPr wrap="square">
            <a:spAutoFit/>
          </a:bodyPr>
          <a:lstStyle/>
          <a:p>
            <a:pPr marL="1028700" lvl="1" indent="-571500">
              <a:buFont typeface="Wingdings" panose="05000000000000000000" pitchFamily="2" charset="2"/>
              <a:buChar char="§"/>
            </a:pPr>
            <a:r>
              <a:rPr lang="en-US" sz="2400" dirty="0"/>
              <a:t>System Updates</a:t>
            </a:r>
          </a:p>
          <a:p>
            <a:pPr marL="1485900" lvl="2" indent="-571500">
              <a:buFont typeface="Wingdings" panose="05000000000000000000" pitchFamily="2" charset="2"/>
              <a:buChar char="§"/>
            </a:pPr>
            <a:r>
              <a:rPr lang="en-US" sz="2400" dirty="0"/>
              <a:t>Traffic Crash Records</a:t>
            </a:r>
          </a:p>
          <a:p>
            <a:pPr marL="1485900" lvl="2" indent="-571500">
              <a:buFont typeface="Wingdings" panose="05000000000000000000" pitchFamily="2" charset="2"/>
              <a:buChar char="§"/>
            </a:pPr>
            <a:r>
              <a:rPr lang="en-US" sz="2400" dirty="0"/>
              <a:t>Roadway Inventory Data</a:t>
            </a:r>
          </a:p>
          <a:p>
            <a:pPr marL="1485900" lvl="2" indent="-571500">
              <a:buFont typeface="Wingdings" panose="05000000000000000000" pitchFamily="2" charset="2"/>
              <a:buChar char="§"/>
            </a:pPr>
            <a:r>
              <a:rPr lang="en-US" sz="2400" dirty="0"/>
              <a:t>Driver Licensing Data</a:t>
            </a:r>
          </a:p>
          <a:p>
            <a:pPr marL="1485900" lvl="2" indent="-571500">
              <a:buFont typeface="Wingdings" panose="05000000000000000000" pitchFamily="2" charset="2"/>
              <a:buChar char="§"/>
            </a:pPr>
            <a:r>
              <a:rPr lang="en-US" sz="2400" dirty="0"/>
              <a:t>Vehicle Registration Data</a:t>
            </a:r>
          </a:p>
          <a:p>
            <a:pPr marL="1485900" lvl="2" indent="-571500">
              <a:buFont typeface="Wingdings" panose="05000000000000000000" pitchFamily="2" charset="2"/>
              <a:buChar char="§"/>
            </a:pPr>
            <a:r>
              <a:rPr lang="en-US" sz="2400" dirty="0"/>
              <a:t>EMS/Injury Surveillance</a:t>
            </a:r>
          </a:p>
          <a:p>
            <a:pPr marL="1485900" lvl="2" indent="-571500">
              <a:buFont typeface="Wingdings" panose="05000000000000000000" pitchFamily="2" charset="2"/>
              <a:buChar char="§"/>
            </a:pPr>
            <a:r>
              <a:rPr lang="en-US" sz="2400" dirty="0"/>
              <a:t>Citation Adjudication</a:t>
            </a:r>
          </a:p>
          <a:p>
            <a:pPr marL="1485900" lvl="2" indent="-571500">
              <a:buFont typeface="Wingdings" panose="05000000000000000000" pitchFamily="2" charset="2"/>
              <a:buChar char="§"/>
            </a:pPr>
            <a:r>
              <a:rPr lang="en-US" sz="2400" dirty="0"/>
              <a:t>NM STRCC</a:t>
            </a:r>
          </a:p>
          <a:p>
            <a:pPr marL="1485900" lvl="2" indent="-571500">
              <a:buFont typeface="Wingdings" panose="05000000000000000000" pitchFamily="2" charset="2"/>
              <a:buChar char="§"/>
            </a:pPr>
            <a:r>
              <a:rPr lang="en-US" sz="2400" dirty="0"/>
              <a:t>Other</a:t>
            </a:r>
          </a:p>
        </p:txBody>
      </p:sp>
    </p:spTree>
    <p:extLst>
      <p:ext uri="{BB962C8B-B14F-4D97-AF65-F5344CB8AC3E}">
        <p14:creationId xmlns:p14="http://schemas.microsoft.com/office/powerpoint/2010/main" val="2202968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C9758-2E4F-43AC-82EC-F06D2FA7A988}"/>
              </a:ext>
            </a:extLst>
          </p:cNvPr>
          <p:cNvSpPr>
            <a:spLocks noGrp="1"/>
          </p:cNvSpPr>
          <p:nvPr>
            <p:ph type="title"/>
          </p:nvPr>
        </p:nvSpPr>
        <p:spPr/>
        <p:txBody>
          <a:bodyPr/>
          <a:lstStyle/>
          <a:p>
            <a:r>
              <a:rPr lang="en-US" dirty="0"/>
              <a:t>Strategic Plan FFY17- FF19</a:t>
            </a:r>
          </a:p>
        </p:txBody>
      </p:sp>
      <p:sp>
        <p:nvSpPr>
          <p:cNvPr id="3" name="Rectangle 2">
            <a:extLst>
              <a:ext uri="{FF2B5EF4-FFF2-40B4-BE49-F238E27FC236}">
                <a16:creationId xmlns:a16="http://schemas.microsoft.com/office/drawing/2014/main" xmlns="" id="{7FF68721-774F-4352-AC20-16D82929C136}"/>
              </a:ext>
            </a:extLst>
          </p:cNvPr>
          <p:cNvSpPr/>
          <p:nvPr/>
        </p:nvSpPr>
        <p:spPr>
          <a:xfrm>
            <a:off x="606655" y="1925725"/>
            <a:ext cx="8406715" cy="2062103"/>
          </a:xfrm>
          <a:prstGeom prst="rect">
            <a:avLst/>
          </a:prstGeom>
        </p:spPr>
        <p:txBody>
          <a:bodyPr wrap="square">
            <a:spAutoFit/>
          </a:bodyPr>
          <a:lstStyle/>
          <a:p>
            <a:pPr marL="1028700" lvl="1" indent="-571500">
              <a:buFont typeface="Wingdings" panose="05000000000000000000" pitchFamily="2" charset="2"/>
              <a:buChar char="§"/>
            </a:pPr>
            <a:r>
              <a:rPr lang="en-US" sz="3200" dirty="0"/>
              <a:t>TR Advisory – next few months for January</a:t>
            </a:r>
          </a:p>
          <a:p>
            <a:pPr marL="1028700" lvl="1" indent="-571500">
              <a:buFont typeface="Wingdings" panose="05000000000000000000" pitchFamily="2" charset="2"/>
              <a:buChar char="§"/>
            </a:pPr>
            <a:endParaRPr lang="en-US" sz="3200" dirty="0"/>
          </a:p>
          <a:p>
            <a:pPr marL="1028700" lvl="1" indent="-571500">
              <a:buFont typeface="Wingdings" panose="05000000000000000000" pitchFamily="2" charset="2"/>
              <a:buChar char="§"/>
            </a:pPr>
            <a:endParaRPr lang="en-US" sz="3200" dirty="0"/>
          </a:p>
          <a:p>
            <a:pPr marL="1028700" lvl="1" indent="-571500">
              <a:buFont typeface="Wingdings" panose="05000000000000000000" pitchFamily="2" charset="2"/>
              <a:buChar char="§"/>
            </a:pPr>
            <a:r>
              <a:rPr lang="en-US" sz="3200" dirty="0"/>
              <a:t>Priorities – SME Perspective – FFY20</a:t>
            </a:r>
          </a:p>
        </p:txBody>
      </p:sp>
    </p:spTree>
    <p:extLst>
      <p:ext uri="{BB962C8B-B14F-4D97-AF65-F5344CB8AC3E}">
        <p14:creationId xmlns:p14="http://schemas.microsoft.com/office/powerpoint/2010/main" val="858585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4AFA9-10E7-4182-B3BE-3272A1E8FB76}"/>
              </a:ext>
            </a:extLst>
          </p:cNvPr>
          <p:cNvSpPr>
            <a:spLocks noGrp="1"/>
          </p:cNvSpPr>
          <p:nvPr>
            <p:ph type="title"/>
          </p:nvPr>
        </p:nvSpPr>
        <p:spPr/>
        <p:txBody>
          <a:bodyPr/>
          <a:lstStyle/>
          <a:p>
            <a:r>
              <a:rPr lang="en-US" dirty="0"/>
              <a:t>Strategic Planning FFY20  </a:t>
            </a:r>
            <a:r>
              <a:rPr lang="en-US" sz="2800" dirty="0"/>
              <a:t>(What’s Next?)</a:t>
            </a:r>
            <a:endParaRPr lang="en-US" dirty="0"/>
          </a:p>
        </p:txBody>
      </p:sp>
      <p:sp>
        <p:nvSpPr>
          <p:cNvPr id="3" name="Content Placeholder 2">
            <a:extLst>
              <a:ext uri="{FF2B5EF4-FFF2-40B4-BE49-F238E27FC236}">
                <a16:creationId xmlns:a16="http://schemas.microsoft.com/office/drawing/2014/main" xmlns="" id="{92A789F7-6D03-4561-805E-FD9617AD5ABA}"/>
              </a:ext>
            </a:extLst>
          </p:cNvPr>
          <p:cNvSpPr>
            <a:spLocks noGrp="1"/>
          </p:cNvSpPr>
          <p:nvPr>
            <p:ph idx="1"/>
          </p:nvPr>
        </p:nvSpPr>
        <p:spPr>
          <a:xfrm>
            <a:off x="587829" y="2286000"/>
            <a:ext cx="10907485" cy="4023360"/>
          </a:xfrm>
        </p:spPr>
        <p:txBody>
          <a:bodyPr/>
          <a:lstStyle/>
          <a:p>
            <a:r>
              <a:rPr lang="en-CA" sz="2400" dirty="0">
                <a:solidFill>
                  <a:srgbClr val="000000"/>
                </a:solidFill>
                <a:latin typeface="Arial"/>
                <a:cs typeface="Arial"/>
              </a:rPr>
              <a:t>Fixing America’s Surface Transportation (FAST) Act Requirements (2015–2020)</a:t>
            </a:r>
          </a:p>
          <a:p>
            <a:pPr lvl="1"/>
            <a:endParaRPr lang="en-CA" dirty="0">
              <a:solidFill>
                <a:srgbClr val="000000"/>
              </a:solidFill>
              <a:latin typeface="Arial"/>
              <a:cs typeface="Arial"/>
            </a:endParaRPr>
          </a:p>
          <a:p>
            <a:pPr lvl="1"/>
            <a:r>
              <a:rPr lang="en-CA" dirty="0">
                <a:solidFill>
                  <a:srgbClr val="000000"/>
                </a:solidFill>
                <a:latin typeface="Arial"/>
                <a:cs typeface="Arial"/>
              </a:rPr>
              <a:t>1.  Describe specific, quantifiable and measurable improvements.</a:t>
            </a:r>
          </a:p>
          <a:p>
            <a:pPr lvl="1"/>
            <a:r>
              <a:rPr lang="en-CA" dirty="0">
                <a:solidFill>
                  <a:srgbClr val="000000"/>
                </a:solidFill>
                <a:latin typeface="Arial"/>
                <a:cs typeface="Arial"/>
              </a:rPr>
              <a:t>2.  Provide a list of all assessment recommendations.</a:t>
            </a:r>
          </a:p>
          <a:p>
            <a:pPr lvl="1"/>
            <a:r>
              <a:rPr lang="en-CA" dirty="0">
                <a:solidFill>
                  <a:srgbClr val="000000"/>
                </a:solidFill>
                <a:latin typeface="Arial"/>
                <a:cs typeface="Arial"/>
              </a:rPr>
              <a:t>3.  Identify which recommendations the State will address.</a:t>
            </a:r>
          </a:p>
          <a:p>
            <a:pPr lvl="1"/>
            <a:r>
              <a:rPr lang="en-CA" dirty="0">
                <a:solidFill>
                  <a:srgbClr val="000000"/>
                </a:solidFill>
                <a:latin typeface="Arial"/>
                <a:cs typeface="Arial"/>
              </a:rPr>
              <a:t>4.  Explain which recommendations won’t be addressed.</a:t>
            </a:r>
          </a:p>
          <a:p>
            <a:pPr marL="457200" lvl="1" indent="0">
              <a:buNone/>
            </a:pPr>
            <a:endParaRPr lang="en-CA" dirty="0">
              <a:solidFill>
                <a:srgbClr val="000000"/>
              </a:solidFill>
              <a:latin typeface="Arial"/>
              <a:cs typeface="Arial"/>
            </a:endParaRPr>
          </a:p>
          <a:p>
            <a:pPr lvl="1"/>
            <a:endParaRPr lang="en-US" dirty="0"/>
          </a:p>
        </p:txBody>
      </p:sp>
    </p:spTree>
    <p:extLst>
      <p:ext uri="{BB962C8B-B14F-4D97-AF65-F5344CB8AC3E}">
        <p14:creationId xmlns:p14="http://schemas.microsoft.com/office/powerpoint/2010/main" val="3791669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46F65-46DE-4AD1-93DB-F3426386C39E}"/>
              </a:ext>
            </a:extLst>
          </p:cNvPr>
          <p:cNvSpPr>
            <a:spLocks noGrp="1"/>
          </p:cNvSpPr>
          <p:nvPr>
            <p:ph type="title"/>
          </p:nvPr>
        </p:nvSpPr>
        <p:spPr>
          <a:xfrm>
            <a:off x="457200" y="640080"/>
            <a:ext cx="3659246" cy="1542011"/>
          </a:xfrm>
        </p:spPr>
        <p:txBody>
          <a:bodyPr vert="horz" lIns="91440" tIns="45720" rIns="91440" bIns="45720" rtlCol="0" anchor="b">
            <a:normAutofit fontScale="90000"/>
          </a:bodyPr>
          <a:lstStyle/>
          <a:p>
            <a:r>
              <a:rPr lang="en-CA" sz="4400" dirty="0">
                <a:solidFill>
                  <a:srgbClr val="000000"/>
                </a:solidFill>
                <a:latin typeface="Rockwell"/>
                <a:cs typeface="Rockwell"/>
              </a:rPr>
              <a:t>TRCC Stakeholders</a:t>
            </a:r>
            <a:br>
              <a:rPr lang="en-CA" sz="4400" dirty="0">
                <a:solidFill>
                  <a:srgbClr val="000000"/>
                </a:solidFill>
                <a:latin typeface="Rockwell"/>
                <a:cs typeface="Rockwell"/>
              </a:rPr>
            </a:br>
            <a:endParaRPr lang="en-US" sz="4400" dirty="0">
              <a:solidFill>
                <a:srgbClr val="FFFFFF"/>
              </a:solidFill>
            </a:endParaRPr>
          </a:p>
        </p:txBody>
      </p:sp>
      <p:pic>
        <p:nvPicPr>
          <p:cNvPr id="5" name="Picture 4">
            <a:extLst>
              <a:ext uri="{FF2B5EF4-FFF2-40B4-BE49-F238E27FC236}">
                <a16:creationId xmlns:a16="http://schemas.microsoft.com/office/drawing/2014/main" xmlns="" id="{3499D100-DEAF-4B5F-9D3F-4C6D056014C3}"/>
              </a:ext>
            </a:extLst>
          </p:cNvPr>
          <p:cNvPicPr>
            <a:picLocks noChangeAspect="1"/>
          </p:cNvPicPr>
          <p:nvPr/>
        </p:nvPicPr>
        <p:blipFill rotWithShape="1">
          <a:blip r:embed="rId2"/>
          <a:srcRect r="6397" b="2"/>
          <a:stretch/>
        </p:blipFill>
        <p:spPr>
          <a:xfrm>
            <a:off x="5205845" y="0"/>
            <a:ext cx="6629400" cy="6348539"/>
          </a:xfrm>
          <a:prstGeom prst="rect">
            <a:avLst/>
          </a:prstGeom>
        </p:spPr>
      </p:pic>
      <p:sp>
        <p:nvSpPr>
          <p:cNvPr id="7" name="Rectangle 6">
            <a:extLst>
              <a:ext uri="{FF2B5EF4-FFF2-40B4-BE49-F238E27FC236}">
                <a16:creationId xmlns:a16="http://schemas.microsoft.com/office/drawing/2014/main" xmlns="" id="{E4C3C379-08D0-441B-BD5F-F92BFB94C468}"/>
              </a:ext>
            </a:extLst>
          </p:cNvPr>
          <p:cNvSpPr/>
          <p:nvPr/>
        </p:nvSpPr>
        <p:spPr>
          <a:xfrm>
            <a:off x="178859" y="2182091"/>
            <a:ext cx="5026986" cy="446789"/>
          </a:xfrm>
          <a:prstGeom prst="rect">
            <a:avLst/>
          </a:prstGeom>
        </p:spPr>
        <p:txBody>
          <a:bodyPr wrap="square">
            <a:spAutoFit/>
          </a:bodyPr>
          <a:lstStyle/>
          <a:p>
            <a:pPr>
              <a:lnSpc>
                <a:spcPts val="3220"/>
              </a:lnSpc>
            </a:pPr>
            <a:r>
              <a:rPr lang="en-CA" sz="1600" dirty="0">
                <a:solidFill>
                  <a:srgbClr val="000000"/>
                </a:solidFill>
                <a:latin typeface="Arial"/>
                <a:cs typeface="Arial"/>
              </a:rPr>
              <a:t>Diverse group of parties interested in traffic records</a:t>
            </a:r>
          </a:p>
        </p:txBody>
      </p:sp>
      <p:sp>
        <p:nvSpPr>
          <p:cNvPr id="8" name="Rectangle 7">
            <a:extLst>
              <a:ext uri="{FF2B5EF4-FFF2-40B4-BE49-F238E27FC236}">
                <a16:creationId xmlns:a16="http://schemas.microsoft.com/office/drawing/2014/main" xmlns="" id="{85ED19A4-AA14-4524-8BD9-84D80BBB8118}"/>
              </a:ext>
            </a:extLst>
          </p:cNvPr>
          <p:cNvSpPr/>
          <p:nvPr/>
        </p:nvSpPr>
        <p:spPr>
          <a:xfrm>
            <a:off x="184528" y="3055804"/>
            <a:ext cx="5288627" cy="369332"/>
          </a:xfrm>
          <a:prstGeom prst="rect">
            <a:avLst/>
          </a:prstGeom>
        </p:spPr>
        <p:txBody>
          <a:bodyPr wrap="square">
            <a:spAutoFit/>
          </a:bodyPr>
          <a:lstStyle/>
          <a:p>
            <a:r>
              <a:rPr lang="en-CA" dirty="0">
                <a:solidFill>
                  <a:srgbClr val="000000"/>
                </a:solidFill>
                <a:latin typeface="Arial"/>
                <a:cs typeface="Arial"/>
              </a:rPr>
              <a:t>Represent agencies receiving funding from SHSO</a:t>
            </a:r>
            <a:endParaRPr lang="en-US" dirty="0"/>
          </a:p>
        </p:txBody>
      </p:sp>
      <p:sp>
        <p:nvSpPr>
          <p:cNvPr id="9" name="Rectangle 8">
            <a:extLst>
              <a:ext uri="{FF2B5EF4-FFF2-40B4-BE49-F238E27FC236}">
                <a16:creationId xmlns:a16="http://schemas.microsoft.com/office/drawing/2014/main" xmlns="" id="{00A09289-8D49-4527-A7C3-4481A74359B1}"/>
              </a:ext>
            </a:extLst>
          </p:cNvPr>
          <p:cNvSpPr/>
          <p:nvPr/>
        </p:nvSpPr>
        <p:spPr>
          <a:xfrm>
            <a:off x="178859" y="3801559"/>
            <a:ext cx="4271362" cy="369332"/>
          </a:xfrm>
          <a:prstGeom prst="rect">
            <a:avLst/>
          </a:prstGeom>
        </p:spPr>
        <p:txBody>
          <a:bodyPr wrap="none">
            <a:spAutoFit/>
          </a:bodyPr>
          <a:lstStyle/>
          <a:p>
            <a:r>
              <a:rPr lang="en-CA" dirty="0">
                <a:solidFill>
                  <a:srgbClr val="000000"/>
                </a:solidFill>
                <a:latin typeface="Arial"/>
                <a:cs typeface="Arial"/>
              </a:rPr>
              <a:t>May not necessarily be TRCC members</a:t>
            </a:r>
            <a:endParaRPr lang="en-US" dirty="0"/>
          </a:p>
        </p:txBody>
      </p:sp>
    </p:spTree>
    <p:extLst>
      <p:ext uri="{BB962C8B-B14F-4D97-AF65-F5344CB8AC3E}">
        <p14:creationId xmlns:p14="http://schemas.microsoft.com/office/powerpoint/2010/main" val="164819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90AA6468-80AC-4DDF-9CFB-C7A9507E2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xmlns="" id="{86E7B11A-36D2-4E23-AD12-A3BBF477E73A}"/>
              </a:ext>
            </a:extLst>
          </p:cNvPr>
          <p:cNvSpPr txBox="1"/>
          <p:nvPr/>
        </p:nvSpPr>
        <p:spPr>
          <a:xfrm>
            <a:off x="457200" y="640080"/>
            <a:ext cx="3659246" cy="292608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spc="-50">
                <a:solidFill>
                  <a:srgbClr val="FFFFFF"/>
                </a:solidFill>
                <a:latin typeface="+mj-lt"/>
                <a:ea typeface="+mj-ea"/>
                <a:cs typeface="+mj-cs"/>
              </a:rPr>
              <a:t>Strategic Planning Process</a:t>
            </a:r>
          </a:p>
        </p:txBody>
      </p:sp>
      <p:pic>
        <p:nvPicPr>
          <p:cNvPr id="3" name="Picture 2" descr="A picture containing electronics&#10;&#10;Description generated with high confidence">
            <a:extLst>
              <a:ext uri="{FF2B5EF4-FFF2-40B4-BE49-F238E27FC236}">
                <a16:creationId xmlns:a16="http://schemas.microsoft.com/office/drawing/2014/main" xmlns="" id="{CC73AC71-85E5-4D33-8F36-9876FE467F85}"/>
              </a:ext>
            </a:extLst>
          </p:cNvPr>
          <p:cNvPicPr>
            <a:picLocks noChangeAspect="1"/>
          </p:cNvPicPr>
          <p:nvPr/>
        </p:nvPicPr>
        <p:blipFill rotWithShape="1">
          <a:blip r:embed="rId2"/>
          <a:srcRect t="5625" r="2" b="2187"/>
          <a:stretch/>
        </p:blipFill>
        <p:spPr>
          <a:xfrm>
            <a:off x="4639733" y="317242"/>
            <a:ext cx="7552266" cy="6400800"/>
          </a:xfrm>
          <a:prstGeom prst="rect">
            <a:avLst/>
          </a:prstGeom>
        </p:spPr>
      </p:pic>
      <p:sp>
        <p:nvSpPr>
          <p:cNvPr id="17" name="Rectangle 16">
            <a:extLst>
              <a:ext uri="{FF2B5EF4-FFF2-40B4-BE49-F238E27FC236}">
                <a16:creationId xmlns:a16="http://schemas.microsoft.com/office/drawing/2014/main" xmlns="" id="{4AB900CC-5074-4746-A1A4-AF640455B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6420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2"/>
          <p:cNvSpPr txBox="1"/>
          <p:nvPr/>
        </p:nvSpPr>
        <p:spPr>
          <a:xfrm>
            <a:off x="2213263" y="581891"/>
            <a:ext cx="2753591" cy="1308050"/>
          </a:xfrm>
          <a:prstGeom prst="rect">
            <a:avLst/>
          </a:prstGeom>
          <a:noFill/>
        </p:spPr>
        <p:txBody>
          <a:bodyPr vert="horz" wrap="square" lIns="0" tIns="0" rIns="0" bIns="0" rtlCol="0">
            <a:spAutoFit/>
          </a:bodyPr>
          <a:lstStyle/>
          <a:p>
            <a:pPr>
              <a:lnSpc>
                <a:spcPts val="5060"/>
              </a:lnSpc>
            </a:pPr>
            <a:r>
              <a:rPr lang="en-CA" sz="4404" dirty="0">
                <a:solidFill>
                  <a:srgbClr val="000000"/>
                </a:solidFill>
                <a:latin typeface="Rockwell"/>
                <a:cs typeface="Rockwell"/>
              </a:rPr>
              <a:t>Key Terms</a:t>
            </a:r>
          </a:p>
          <a:p>
            <a:pPr>
              <a:lnSpc>
                <a:spcPts val="5060"/>
              </a:lnSpc>
            </a:pPr>
            <a:endParaRPr lang="en-CA" sz="4404" dirty="0">
              <a:solidFill>
                <a:srgbClr val="000000"/>
              </a:solidFill>
            </a:endParaRPr>
          </a:p>
        </p:txBody>
      </p:sp>
      <p:sp>
        <p:nvSpPr>
          <p:cNvPr id="3" name="TextBox 3"/>
          <p:cNvSpPr txBox="1"/>
          <p:nvPr/>
        </p:nvSpPr>
        <p:spPr>
          <a:xfrm>
            <a:off x="614797" y="1829876"/>
            <a:ext cx="6129919" cy="589905"/>
          </a:xfrm>
          <a:prstGeom prst="rect">
            <a:avLst/>
          </a:prstGeom>
          <a:noFill/>
        </p:spPr>
        <p:txBody>
          <a:bodyPr vert="horz" wrap="square" lIns="0" tIns="0" rIns="0" bIns="0" rtlCol="0">
            <a:spAutoFit/>
          </a:bodyPr>
          <a:lstStyle/>
          <a:p>
            <a:pPr>
              <a:lnSpc>
                <a:spcPts val="2300"/>
              </a:lnSpc>
            </a:pPr>
            <a:r>
              <a:rPr lang="en-CA" sz="2000" dirty="0">
                <a:solidFill>
                  <a:srgbClr val="000000"/>
                </a:solidFill>
                <a:latin typeface="Arial"/>
                <a:cs typeface="Arial"/>
              </a:rPr>
              <a:t>•</a:t>
            </a:r>
            <a:r>
              <a:rPr lang="en-CA" sz="2000" b="1" dirty="0">
                <a:solidFill>
                  <a:srgbClr val="000000"/>
                </a:solidFill>
                <a:latin typeface="Arial Bold"/>
                <a:cs typeface="Arial Bold"/>
              </a:rPr>
              <a:t> Need:</a:t>
            </a:r>
            <a:r>
              <a:rPr lang="en-CA" sz="2000" dirty="0">
                <a:solidFill>
                  <a:srgbClr val="000000"/>
                </a:solidFill>
                <a:latin typeface="Arial"/>
                <a:cs typeface="Arial"/>
              </a:rPr>
              <a:t> A challenge that the State considers in the TR Strategic Plan</a:t>
            </a:r>
            <a:endParaRPr lang="en-CA" sz="2000" dirty="0">
              <a:solidFill>
                <a:srgbClr val="000000"/>
              </a:solidFill>
            </a:endParaRPr>
          </a:p>
        </p:txBody>
      </p:sp>
      <p:sp>
        <p:nvSpPr>
          <p:cNvPr id="5" name="TextBox 5"/>
          <p:cNvSpPr txBox="1"/>
          <p:nvPr/>
        </p:nvSpPr>
        <p:spPr>
          <a:xfrm>
            <a:off x="614797" y="2681942"/>
            <a:ext cx="4730975" cy="700769"/>
          </a:xfrm>
          <a:prstGeom prst="rect">
            <a:avLst/>
          </a:prstGeom>
          <a:noFill/>
        </p:spPr>
        <p:txBody>
          <a:bodyPr vert="horz" wrap="none" lIns="0" tIns="0" rIns="0" bIns="0" rtlCol="0">
            <a:spAutoFit/>
          </a:bodyPr>
          <a:lstStyle/>
          <a:p>
            <a:pPr>
              <a:lnSpc>
                <a:spcPts val="1800"/>
              </a:lnSpc>
            </a:pPr>
            <a:r>
              <a:rPr lang="en-CA" sz="2004" dirty="0">
                <a:solidFill>
                  <a:srgbClr val="000000"/>
                </a:solidFill>
                <a:latin typeface="Arial"/>
                <a:cs typeface="Arial"/>
              </a:rPr>
              <a:t>•</a:t>
            </a:r>
            <a:r>
              <a:rPr lang="en-CA" sz="2014" b="1" dirty="0">
                <a:solidFill>
                  <a:srgbClr val="000000"/>
                </a:solidFill>
                <a:latin typeface="Arial Bold"/>
                <a:cs typeface="Arial Bold"/>
              </a:rPr>
              <a:t> Goal:</a:t>
            </a:r>
            <a:r>
              <a:rPr lang="en-CA" sz="2004" dirty="0">
                <a:solidFill>
                  <a:srgbClr val="000000"/>
                </a:solidFill>
                <a:latin typeface="Arial"/>
                <a:cs typeface="Arial"/>
              </a:rPr>
              <a:t> A high level statement of what the</a:t>
            </a:r>
            <a:r>
              <a:rPr lang="en-CA" sz="2004" dirty="0">
                <a:solidFill>
                  <a:srgbClr val="000000"/>
                </a:solidFill>
                <a:latin typeface="Times New Roman"/>
              </a:rPr>
              <a:t/>
            </a:r>
            <a:br>
              <a:rPr lang="en-CA" sz="2004" dirty="0">
                <a:solidFill>
                  <a:srgbClr val="000000"/>
                </a:solidFill>
                <a:latin typeface="Times New Roman"/>
              </a:rPr>
            </a:br>
            <a:r>
              <a:rPr lang="en-CA" sz="2004" dirty="0">
                <a:solidFill>
                  <a:srgbClr val="000000"/>
                </a:solidFill>
                <a:latin typeface="Arial"/>
                <a:cs typeface="Arial"/>
              </a:rPr>
              <a:t>organization hopes to achieve.</a:t>
            </a:r>
          </a:p>
          <a:p>
            <a:pPr>
              <a:lnSpc>
                <a:spcPts val="1800"/>
              </a:lnSpc>
            </a:pPr>
            <a:endParaRPr lang="en-CA" sz="2004" dirty="0">
              <a:solidFill>
                <a:srgbClr val="000000"/>
              </a:solidFill>
            </a:endParaRPr>
          </a:p>
        </p:txBody>
      </p:sp>
      <p:sp>
        <p:nvSpPr>
          <p:cNvPr id="6" name="TextBox 6"/>
          <p:cNvSpPr txBox="1"/>
          <p:nvPr/>
        </p:nvSpPr>
        <p:spPr>
          <a:xfrm>
            <a:off x="614797" y="3640054"/>
            <a:ext cx="4662045" cy="700769"/>
          </a:xfrm>
          <a:prstGeom prst="rect">
            <a:avLst/>
          </a:prstGeom>
          <a:noFill/>
        </p:spPr>
        <p:txBody>
          <a:bodyPr vert="horz" wrap="none" lIns="0" tIns="0" rIns="0" bIns="0" rtlCol="0">
            <a:spAutoFit/>
          </a:bodyPr>
          <a:lstStyle/>
          <a:p>
            <a:pPr>
              <a:lnSpc>
                <a:spcPts val="1800"/>
              </a:lnSpc>
            </a:pPr>
            <a:r>
              <a:rPr lang="en-CA" sz="2004" dirty="0">
                <a:solidFill>
                  <a:srgbClr val="000000"/>
                </a:solidFill>
                <a:latin typeface="Arial"/>
                <a:cs typeface="Arial"/>
              </a:rPr>
              <a:t>•</a:t>
            </a:r>
            <a:r>
              <a:rPr lang="en-CA" sz="2014" b="1" dirty="0">
                <a:solidFill>
                  <a:srgbClr val="000000"/>
                </a:solidFill>
                <a:latin typeface="Arial Bold"/>
                <a:cs typeface="Arial Bold"/>
              </a:rPr>
              <a:t> Objective:</a:t>
            </a:r>
            <a:r>
              <a:rPr lang="en-CA" sz="2004" dirty="0">
                <a:solidFill>
                  <a:srgbClr val="000000"/>
                </a:solidFill>
                <a:latin typeface="Arial"/>
                <a:cs typeface="Arial"/>
              </a:rPr>
              <a:t> A quantified improvement to</a:t>
            </a:r>
            <a:r>
              <a:rPr lang="en-CA" sz="2004" dirty="0">
                <a:solidFill>
                  <a:srgbClr val="000000"/>
                </a:solidFill>
                <a:latin typeface="Times New Roman"/>
              </a:rPr>
              <a:t/>
            </a:r>
            <a:br>
              <a:rPr lang="en-CA" sz="2004" dirty="0">
                <a:solidFill>
                  <a:srgbClr val="000000"/>
                </a:solidFill>
                <a:latin typeface="Times New Roman"/>
              </a:rPr>
            </a:br>
            <a:r>
              <a:rPr lang="en-CA" sz="2004" dirty="0">
                <a:solidFill>
                  <a:srgbClr val="000000"/>
                </a:solidFill>
                <a:latin typeface="Arial"/>
                <a:cs typeface="Arial"/>
              </a:rPr>
              <a:t>achieve by a specific date.</a:t>
            </a:r>
          </a:p>
          <a:p>
            <a:pPr>
              <a:lnSpc>
                <a:spcPts val="1800"/>
              </a:lnSpc>
            </a:pPr>
            <a:endParaRPr lang="en-CA" sz="2004" dirty="0">
              <a:solidFill>
                <a:srgbClr val="000000"/>
              </a:solidFill>
            </a:endParaRPr>
          </a:p>
        </p:txBody>
      </p:sp>
      <p:sp>
        <p:nvSpPr>
          <p:cNvPr id="7" name="TextBox 7"/>
          <p:cNvSpPr txBox="1"/>
          <p:nvPr/>
        </p:nvSpPr>
        <p:spPr>
          <a:xfrm>
            <a:off x="614797" y="4438220"/>
            <a:ext cx="4128246" cy="700769"/>
          </a:xfrm>
          <a:prstGeom prst="rect">
            <a:avLst/>
          </a:prstGeom>
          <a:noFill/>
        </p:spPr>
        <p:txBody>
          <a:bodyPr vert="horz" wrap="none" lIns="0" tIns="0" rIns="0" bIns="0" rtlCol="0">
            <a:spAutoFit/>
          </a:bodyPr>
          <a:lstStyle/>
          <a:p>
            <a:pPr>
              <a:lnSpc>
                <a:spcPts val="1800"/>
              </a:lnSpc>
            </a:pPr>
            <a:r>
              <a:rPr lang="en-CA" sz="2004">
                <a:solidFill>
                  <a:srgbClr val="000000"/>
                </a:solidFill>
                <a:latin typeface="Arial"/>
                <a:cs typeface="Arial"/>
              </a:rPr>
              <a:t>•</a:t>
            </a:r>
            <a:r>
              <a:rPr lang="en-CA" sz="2014" b="1">
                <a:solidFill>
                  <a:srgbClr val="000000"/>
                </a:solidFill>
                <a:latin typeface="Arial Bold"/>
                <a:cs typeface="Arial Bold"/>
              </a:rPr>
              <a:t> Metric:</a:t>
            </a:r>
            <a:r>
              <a:rPr lang="en-CA" sz="2004">
                <a:solidFill>
                  <a:srgbClr val="000000"/>
                </a:solidFill>
                <a:latin typeface="Arial"/>
                <a:cs typeface="Arial"/>
              </a:rPr>
              <a:t> A quantifiable performance</a:t>
            </a:r>
            <a:r>
              <a:rPr lang="en-CA" sz="2004">
                <a:solidFill>
                  <a:srgbClr val="000000"/>
                </a:solidFill>
                <a:latin typeface="Times New Roman"/>
              </a:rPr>
              <a:t/>
            </a:r>
            <a:br>
              <a:rPr lang="en-CA" sz="2004">
                <a:solidFill>
                  <a:srgbClr val="000000"/>
                </a:solidFill>
                <a:latin typeface="Times New Roman"/>
              </a:rPr>
            </a:br>
            <a:r>
              <a:rPr lang="en-CA" sz="2004">
                <a:solidFill>
                  <a:srgbClr val="000000"/>
                </a:solidFill>
                <a:latin typeface="Arial"/>
                <a:cs typeface="Arial"/>
              </a:rPr>
              <a:t>target.</a:t>
            </a:r>
          </a:p>
          <a:p>
            <a:pPr>
              <a:lnSpc>
                <a:spcPts val="1800"/>
              </a:lnSpc>
            </a:pPr>
            <a:endParaRPr lang="en-CA" sz="2004">
              <a:solidFill>
                <a:srgbClr val="000000"/>
              </a:solidFill>
            </a:endParaRPr>
          </a:p>
        </p:txBody>
      </p:sp>
      <p:sp>
        <p:nvSpPr>
          <p:cNvPr id="8" name="TextBox 8"/>
          <p:cNvSpPr txBox="1"/>
          <p:nvPr/>
        </p:nvSpPr>
        <p:spPr>
          <a:xfrm>
            <a:off x="614797" y="5174934"/>
            <a:ext cx="5481138" cy="931602"/>
          </a:xfrm>
          <a:prstGeom prst="rect">
            <a:avLst/>
          </a:prstGeom>
          <a:noFill/>
        </p:spPr>
        <p:txBody>
          <a:bodyPr vert="horz" wrap="square" lIns="0" tIns="0" rIns="0" bIns="0" rtlCol="0">
            <a:spAutoFit/>
          </a:bodyPr>
          <a:lstStyle/>
          <a:p>
            <a:pPr>
              <a:lnSpc>
                <a:spcPts val="1800"/>
              </a:lnSpc>
            </a:pPr>
            <a:r>
              <a:rPr lang="en-CA" sz="2004" dirty="0">
                <a:solidFill>
                  <a:srgbClr val="000000"/>
                </a:solidFill>
                <a:latin typeface="Arial"/>
                <a:cs typeface="Arial"/>
              </a:rPr>
              <a:t>•</a:t>
            </a:r>
            <a:r>
              <a:rPr lang="en-CA" sz="2014" b="1" dirty="0">
                <a:solidFill>
                  <a:srgbClr val="000000"/>
                </a:solidFill>
                <a:latin typeface="Arial Bold"/>
                <a:cs typeface="Arial Bold"/>
              </a:rPr>
              <a:t> Performance Measure:</a:t>
            </a:r>
            <a:r>
              <a:rPr lang="en-CA" sz="2004" dirty="0">
                <a:solidFill>
                  <a:srgbClr val="000000"/>
                </a:solidFill>
                <a:latin typeface="Arial"/>
                <a:cs typeface="Arial"/>
              </a:rPr>
              <a:t> A mechanism</a:t>
            </a:r>
            <a:r>
              <a:rPr lang="en-CA" sz="2004" dirty="0">
                <a:solidFill>
                  <a:srgbClr val="000000"/>
                </a:solidFill>
                <a:latin typeface="Times New Roman"/>
              </a:rPr>
              <a:t/>
            </a:r>
            <a:br>
              <a:rPr lang="en-CA" sz="2004" dirty="0">
                <a:solidFill>
                  <a:srgbClr val="000000"/>
                </a:solidFill>
                <a:latin typeface="Times New Roman"/>
              </a:rPr>
            </a:br>
            <a:r>
              <a:rPr lang="en-CA" sz="2004" dirty="0">
                <a:solidFill>
                  <a:srgbClr val="000000"/>
                </a:solidFill>
                <a:latin typeface="Arial"/>
                <a:cs typeface="Arial"/>
              </a:rPr>
              <a:t>for tracking progress toward meeting </a:t>
            </a:r>
            <a:r>
              <a:rPr lang="en-CA" sz="2004" dirty="0">
                <a:solidFill>
                  <a:srgbClr val="000000"/>
                </a:solidFill>
                <a:latin typeface="Times New Roman"/>
              </a:rPr>
              <a:t/>
            </a:r>
            <a:br>
              <a:rPr lang="en-CA" sz="2004" dirty="0">
                <a:solidFill>
                  <a:srgbClr val="000000"/>
                </a:solidFill>
                <a:latin typeface="Times New Roman"/>
              </a:rPr>
            </a:br>
            <a:r>
              <a:rPr lang="en-CA" sz="2004" dirty="0">
                <a:solidFill>
                  <a:srgbClr val="000000"/>
                </a:solidFill>
                <a:latin typeface="Arial"/>
                <a:cs typeface="Arial"/>
              </a:rPr>
              <a:t>the metric.</a:t>
            </a:r>
          </a:p>
          <a:p>
            <a:pPr>
              <a:lnSpc>
                <a:spcPts val="1800"/>
              </a:lnSpc>
            </a:pPr>
            <a:endParaRPr lang="en-CA" sz="2004" dirty="0">
              <a:solidFill>
                <a:srgbClr val="000000"/>
              </a:solidFill>
            </a:endParaRPr>
          </a:p>
        </p:txBody>
      </p:sp>
      <p:sp>
        <p:nvSpPr>
          <p:cNvPr id="9" name="TextBox 9"/>
          <p:cNvSpPr txBox="1"/>
          <p:nvPr/>
        </p:nvSpPr>
        <p:spPr>
          <a:xfrm>
            <a:off x="1854201" y="6438901"/>
            <a:ext cx="65" cy="359073"/>
          </a:xfrm>
          <a:prstGeom prst="rect">
            <a:avLst/>
          </a:prstGeom>
          <a:noFill/>
        </p:spPr>
        <p:txBody>
          <a:bodyPr vert="horz" wrap="none" lIns="0" tIns="0" rIns="0" bIns="0" rtlCol="0">
            <a:spAutoFit/>
          </a:bodyPr>
          <a:lstStyle/>
          <a:p>
            <a:pPr>
              <a:lnSpc>
                <a:spcPts val="1380"/>
              </a:lnSpc>
            </a:pPr>
            <a:endParaRPr lang="en-CA" sz="1200" dirty="0">
              <a:solidFill>
                <a:srgbClr val="7F7F7F"/>
              </a:solidFill>
              <a:latin typeface="Rockwell"/>
              <a:cs typeface="Rockwell"/>
            </a:endParaRPr>
          </a:p>
          <a:p>
            <a:pPr>
              <a:lnSpc>
                <a:spcPts val="1380"/>
              </a:lnSpc>
            </a:pPr>
            <a:endParaRPr lang="en-CA" sz="1200" dirty="0">
              <a:solidFill>
                <a:srgbClr val="7F7F7F"/>
              </a:solidFill>
              <a:latin typeface="Rockwell"/>
              <a:cs typeface="Rockwell"/>
            </a:endParaRPr>
          </a:p>
        </p:txBody>
      </p:sp>
      <p:sp>
        <p:nvSpPr>
          <p:cNvPr id="10" name="TextBox 10"/>
          <p:cNvSpPr txBox="1"/>
          <p:nvPr/>
        </p:nvSpPr>
        <p:spPr>
          <a:xfrm>
            <a:off x="10236200" y="6438901"/>
            <a:ext cx="83356" cy="179536"/>
          </a:xfrm>
          <a:prstGeom prst="rect">
            <a:avLst/>
          </a:prstGeom>
          <a:noFill/>
        </p:spPr>
        <p:txBody>
          <a:bodyPr vert="horz" wrap="none" lIns="0" tIns="0" rIns="0" bIns="0" rtlCol="0">
            <a:spAutoFit/>
          </a:bodyPr>
          <a:lstStyle/>
          <a:p>
            <a:pPr>
              <a:lnSpc>
                <a:spcPts val="1380"/>
              </a:lnSpc>
            </a:pPr>
            <a:r>
              <a:rPr lang="en-CA" sz="1200" dirty="0">
                <a:solidFill>
                  <a:srgbClr val="7F7F7F"/>
                </a:solidFill>
                <a:latin typeface="Rockwell"/>
                <a:cs typeface="Rockwell"/>
              </a:rPr>
              <a:t>8</a:t>
            </a:r>
          </a:p>
        </p:txBody>
      </p:sp>
      <p:pic>
        <p:nvPicPr>
          <p:cNvPr id="16" name="Picture 15" descr="A screenshot of a cell phone&#10;&#10;Description generated with very high confidence">
            <a:extLst>
              <a:ext uri="{FF2B5EF4-FFF2-40B4-BE49-F238E27FC236}">
                <a16:creationId xmlns:a16="http://schemas.microsoft.com/office/drawing/2014/main" xmlns="" id="{731B8ECB-3D96-4D4D-B0F5-F40190AE1BC0}"/>
              </a:ext>
            </a:extLst>
          </p:cNvPr>
          <p:cNvPicPr>
            <a:picLocks noChangeAspect="1"/>
          </p:cNvPicPr>
          <p:nvPr/>
        </p:nvPicPr>
        <p:blipFill>
          <a:blip r:embed="rId2"/>
          <a:stretch>
            <a:fillRect/>
          </a:stretch>
        </p:blipFill>
        <p:spPr>
          <a:xfrm>
            <a:off x="6744847" y="660400"/>
            <a:ext cx="5029902" cy="537044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CF959-1A09-4A52-9C02-7FFDC5C33457}"/>
              </a:ext>
            </a:extLst>
          </p:cNvPr>
          <p:cNvSpPr>
            <a:spLocks noGrp="1"/>
          </p:cNvSpPr>
          <p:nvPr>
            <p:ph type="title"/>
          </p:nvPr>
        </p:nvSpPr>
        <p:spPr/>
        <p:txBody>
          <a:bodyPr/>
          <a:lstStyle/>
          <a:p>
            <a:r>
              <a:rPr lang="en-US" dirty="0"/>
              <a:t>Closing &amp; Next Steps</a:t>
            </a:r>
          </a:p>
        </p:txBody>
      </p:sp>
      <p:sp>
        <p:nvSpPr>
          <p:cNvPr id="3" name="Content Placeholder 2">
            <a:extLst>
              <a:ext uri="{FF2B5EF4-FFF2-40B4-BE49-F238E27FC236}">
                <a16:creationId xmlns:a16="http://schemas.microsoft.com/office/drawing/2014/main" xmlns="" id="{9A5B4EA9-A33A-4886-A186-36269AFDEE9D}"/>
              </a:ext>
            </a:extLst>
          </p:cNvPr>
          <p:cNvSpPr>
            <a:spLocks noGrp="1"/>
          </p:cNvSpPr>
          <p:nvPr>
            <p:ph idx="1"/>
          </p:nvPr>
        </p:nvSpPr>
        <p:spPr/>
        <p:txBody>
          <a:bodyPr/>
          <a:lstStyle/>
          <a:p>
            <a:r>
              <a:rPr lang="en-US" dirty="0"/>
              <a:t>Next Steps:</a:t>
            </a:r>
          </a:p>
          <a:p>
            <a:r>
              <a:rPr lang="en-US" dirty="0"/>
              <a:t>1. Identify and Finalize TR Workgroups</a:t>
            </a:r>
          </a:p>
          <a:p>
            <a:r>
              <a:rPr lang="en-US" dirty="0"/>
              <a:t>2. New Member Orientation</a:t>
            </a:r>
          </a:p>
          <a:p>
            <a:r>
              <a:rPr lang="en-US" dirty="0"/>
              <a:t>3. Identify and Formalize Performance Measures </a:t>
            </a:r>
          </a:p>
          <a:p>
            <a:r>
              <a:rPr lang="en-US" dirty="0"/>
              <a:t>4. Formalize a TR Activity Report </a:t>
            </a:r>
          </a:p>
          <a:p>
            <a:r>
              <a:rPr lang="en-US" dirty="0"/>
              <a:t>5. Formalize Data Standard</a:t>
            </a:r>
          </a:p>
          <a:p>
            <a:r>
              <a:rPr lang="en-US" dirty="0"/>
              <a:t>6. Discussion on STRS Technology Funding (Implementation and Sustainability)</a:t>
            </a:r>
          </a:p>
          <a:p>
            <a:r>
              <a:rPr lang="en-US" dirty="0"/>
              <a:t>7. Goal – Comprehensive Centralized TR Repository (Diagram for STRS)</a:t>
            </a:r>
          </a:p>
        </p:txBody>
      </p:sp>
    </p:spTree>
    <p:extLst>
      <p:ext uri="{BB962C8B-B14F-4D97-AF65-F5344CB8AC3E}">
        <p14:creationId xmlns:p14="http://schemas.microsoft.com/office/powerpoint/2010/main" val="3490658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FEC8DC0-566E-4F8F-B244-F5803737CAED}"/>
              </a:ext>
            </a:extLst>
          </p:cNvPr>
          <p:cNvSpPr>
            <a:spLocks noChangeArrowheads="1"/>
          </p:cNvSpPr>
          <p:nvPr/>
        </p:nvSpPr>
        <p:spPr bwMode="auto">
          <a:xfrm>
            <a:off x="1897245" y="1712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xmlns="" id="{CD2E48A6-8F16-4301-8E60-5D6F1E2D856A}"/>
              </a:ext>
            </a:extLst>
          </p:cNvPr>
          <p:cNvGraphicFramePr>
            <a:graphicFrameLocks noChangeAspect="1"/>
          </p:cNvGraphicFramePr>
          <p:nvPr>
            <p:extLst>
              <p:ext uri="{D42A27DB-BD31-4B8C-83A1-F6EECF244321}">
                <p14:modId xmlns:p14="http://schemas.microsoft.com/office/powerpoint/2010/main" val="293877189"/>
              </p:ext>
            </p:extLst>
          </p:nvPr>
        </p:nvGraphicFramePr>
        <p:xfrm>
          <a:off x="1897245" y="171210"/>
          <a:ext cx="8943975" cy="6058968"/>
        </p:xfrm>
        <a:graphic>
          <a:graphicData uri="http://schemas.openxmlformats.org/presentationml/2006/ole">
            <mc:AlternateContent xmlns:mc="http://schemas.openxmlformats.org/markup-compatibility/2006">
              <mc:Choice xmlns:v="urn:schemas-microsoft-com:vml" Requires="v">
                <p:oleObj spid="_x0000_s1048" r:id="rId3" imgW="10349333" imgH="7806240" progId="Visio.Drawing.11">
                  <p:embed/>
                </p:oleObj>
              </mc:Choice>
              <mc:Fallback>
                <p:oleObj r:id="rId3" imgW="10349333" imgH="78062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245" y="171210"/>
                        <a:ext cx="8943975" cy="6058968"/>
                      </a:xfrm>
                      <a:prstGeom prst="rect">
                        <a:avLst/>
                      </a:prstGeom>
                      <a:noFill/>
                    </p:spPr>
                  </p:pic>
                </p:oleObj>
              </mc:Fallback>
            </mc:AlternateContent>
          </a:graphicData>
        </a:graphic>
      </p:graphicFrame>
    </p:spTree>
    <p:extLst>
      <p:ext uri="{BB962C8B-B14F-4D97-AF65-F5344CB8AC3E}">
        <p14:creationId xmlns:p14="http://schemas.microsoft.com/office/powerpoint/2010/main" val="46415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F5E27-2C50-4E0C-B5E4-0DD0DA1E0099}"/>
              </a:ext>
            </a:extLst>
          </p:cNvPr>
          <p:cNvSpPr>
            <a:spLocks noGrp="1"/>
          </p:cNvSpPr>
          <p:nvPr>
            <p:ph type="title"/>
          </p:nvPr>
        </p:nvSpPr>
        <p:spPr/>
        <p:txBody>
          <a:bodyPr/>
          <a:lstStyle/>
          <a:p>
            <a:r>
              <a:rPr lang="en-US" dirty="0"/>
              <a:t>Contact Information</a:t>
            </a:r>
          </a:p>
        </p:txBody>
      </p:sp>
      <p:graphicFrame>
        <p:nvGraphicFramePr>
          <p:cNvPr id="4" name="Content Placeholder 3">
            <a:extLst>
              <a:ext uri="{FF2B5EF4-FFF2-40B4-BE49-F238E27FC236}">
                <a16:creationId xmlns:a16="http://schemas.microsoft.com/office/drawing/2014/main" xmlns="" id="{844ED461-0017-43B9-86A9-C3F06C071888}"/>
              </a:ext>
            </a:extLst>
          </p:cNvPr>
          <p:cNvGraphicFramePr>
            <a:graphicFrameLocks noGrp="1"/>
          </p:cNvGraphicFramePr>
          <p:nvPr>
            <p:ph idx="1"/>
            <p:extLst>
              <p:ext uri="{D42A27DB-BD31-4B8C-83A1-F6EECF244321}">
                <p14:modId xmlns:p14="http://schemas.microsoft.com/office/powerpoint/2010/main" val="1287853453"/>
              </p:ext>
            </p:extLst>
          </p:nvPr>
        </p:nvGraphicFramePr>
        <p:xfrm>
          <a:off x="440888" y="2099808"/>
          <a:ext cx="11110410" cy="3216636"/>
        </p:xfrm>
        <a:graphic>
          <a:graphicData uri="http://schemas.openxmlformats.org/drawingml/2006/table">
            <a:tbl>
              <a:tblPr firstRow="1" bandRow="1">
                <a:tableStyleId>{5C22544A-7EE6-4342-B048-85BDC9FD1C3A}</a:tableStyleId>
              </a:tblPr>
              <a:tblGrid>
                <a:gridCol w="2730724">
                  <a:extLst>
                    <a:ext uri="{9D8B030D-6E8A-4147-A177-3AD203B41FA5}">
                      <a16:colId xmlns:a16="http://schemas.microsoft.com/office/drawing/2014/main" xmlns="" val="3285306306"/>
                    </a:ext>
                  </a:extLst>
                </a:gridCol>
                <a:gridCol w="1886949">
                  <a:extLst>
                    <a:ext uri="{9D8B030D-6E8A-4147-A177-3AD203B41FA5}">
                      <a16:colId xmlns:a16="http://schemas.microsoft.com/office/drawing/2014/main" xmlns="" val="1925417753"/>
                    </a:ext>
                  </a:extLst>
                </a:gridCol>
                <a:gridCol w="1726683">
                  <a:extLst>
                    <a:ext uri="{9D8B030D-6E8A-4147-A177-3AD203B41FA5}">
                      <a16:colId xmlns:a16="http://schemas.microsoft.com/office/drawing/2014/main" xmlns="" val="1133723543"/>
                    </a:ext>
                  </a:extLst>
                </a:gridCol>
                <a:gridCol w="1494690">
                  <a:extLst>
                    <a:ext uri="{9D8B030D-6E8A-4147-A177-3AD203B41FA5}">
                      <a16:colId xmlns:a16="http://schemas.microsoft.com/office/drawing/2014/main" xmlns="" val="2369281085"/>
                    </a:ext>
                  </a:extLst>
                </a:gridCol>
                <a:gridCol w="3271364">
                  <a:extLst>
                    <a:ext uri="{9D8B030D-6E8A-4147-A177-3AD203B41FA5}">
                      <a16:colId xmlns:a16="http://schemas.microsoft.com/office/drawing/2014/main" xmlns="" val="2801732304"/>
                    </a:ext>
                  </a:extLst>
                </a:gridCol>
              </a:tblGrid>
              <a:tr h="804159">
                <a:tc>
                  <a:txBody>
                    <a:bodyPr/>
                    <a:lstStyle/>
                    <a:p>
                      <a:r>
                        <a:rPr lang="en-US" dirty="0"/>
                        <a:t>Santiago (Jimmy) Montoya</a:t>
                      </a:r>
                    </a:p>
                  </a:txBody>
                  <a:tcPr/>
                </a:tc>
                <a:tc>
                  <a:txBody>
                    <a:bodyPr/>
                    <a:lstStyle/>
                    <a:p>
                      <a:r>
                        <a:rPr lang="en-US" dirty="0"/>
                        <a:t>TRCC Chair</a:t>
                      </a:r>
                    </a:p>
                  </a:txBody>
                  <a:tcPr/>
                </a:tc>
                <a:tc>
                  <a:txBody>
                    <a:bodyPr/>
                    <a:lstStyle/>
                    <a:p>
                      <a:r>
                        <a:rPr lang="en-US" dirty="0"/>
                        <a:t>NMDOT</a:t>
                      </a:r>
                    </a:p>
                  </a:txBody>
                  <a:tcPr/>
                </a:tc>
                <a:tc>
                  <a:txBody>
                    <a:bodyPr/>
                    <a:lstStyle/>
                    <a:p>
                      <a:r>
                        <a:rPr lang="en-US" dirty="0"/>
                        <a:t>505-660-0511</a:t>
                      </a:r>
                    </a:p>
                  </a:txBody>
                  <a:tcPr/>
                </a:tc>
                <a:tc>
                  <a:txBody>
                    <a:bodyPr/>
                    <a:lstStyle/>
                    <a:p>
                      <a:r>
                        <a:rPr lang="es-ES" u="sng" dirty="0"/>
                        <a:t>Santiago.Montoya@state.nm.us</a:t>
                      </a:r>
                      <a:endParaRPr lang="en-US" u="sng" dirty="0"/>
                    </a:p>
                  </a:txBody>
                  <a:tcPr/>
                </a:tc>
                <a:extLst>
                  <a:ext uri="{0D108BD9-81ED-4DB2-BD59-A6C34878D82A}">
                    <a16:rowId xmlns:a16="http://schemas.microsoft.com/office/drawing/2014/main" xmlns="" val="1685175400"/>
                  </a:ext>
                </a:extLst>
              </a:tr>
              <a:tr h="804159">
                <a:tc>
                  <a:txBody>
                    <a:bodyPr/>
                    <a:lstStyle/>
                    <a:p>
                      <a:r>
                        <a:rPr lang="en-US" dirty="0"/>
                        <a:t>Michael Archibeque</a:t>
                      </a:r>
                    </a:p>
                  </a:txBody>
                  <a:tcPr/>
                </a:tc>
                <a:tc>
                  <a:txBody>
                    <a:bodyPr/>
                    <a:lstStyle/>
                    <a:p>
                      <a:r>
                        <a:rPr lang="en-US" dirty="0"/>
                        <a:t>Subject Matter Expert</a:t>
                      </a:r>
                    </a:p>
                  </a:txBody>
                  <a:tcPr/>
                </a:tc>
                <a:tc>
                  <a:txBody>
                    <a:bodyPr/>
                    <a:lstStyle/>
                    <a:p>
                      <a:r>
                        <a:rPr lang="en-US" dirty="0"/>
                        <a:t>MA Strategies</a:t>
                      </a:r>
                    </a:p>
                  </a:txBody>
                  <a:tcPr/>
                </a:tc>
                <a:tc>
                  <a:txBody>
                    <a:bodyPr/>
                    <a:lstStyle/>
                    <a:p>
                      <a:r>
                        <a:rPr lang="en-US" dirty="0"/>
                        <a:t>505-660-4155</a:t>
                      </a:r>
                    </a:p>
                  </a:txBody>
                  <a:tcPr/>
                </a:tc>
                <a:tc>
                  <a:txBody>
                    <a:bodyPr/>
                    <a:lstStyle/>
                    <a:p>
                      <a:r>
                        <a:rPr lang="en-US" u="sng" dirty="0"/>
                        <a:t>marchibeque@mastrategies.com</a:t>
                      </a:r>
                    </a:p>
                  </a:txBody>
                  <a:tcPr/>
                </a:tc>
                <a:extLst>
                  <a:ext uri="{0D108BD9-81ED-4DB2-BD59-A6C34878D82A}">
                    <a16:rowId xmlns:a16="http://schemas.microsoft.com/office/drawing/2014/main" xmlns="" val="469273791"/>
                  </a:ext>
                </a:extLst>
              </a:tr>
              <a:tr h="804159">
                <a:tc>
                  <a:txBody>
                    <a:bodyPr/>
                    <a:lstStyle/>
                    <a:p>
                      <a:r>
                        <a:rPr lang="en-US" dirty="0"/>
                        <a:t>Sandra Martinez</a:t>
                      </a:r>
                    </a:p>
                  </a:txBody>
                  <a:tcPr/>
                </a:tc>
                <a:tc>
                  <a:txBody>
                    <a:bodyPr/>
                    <a:lstStyle/>
                    <a:p>
                      <a:r>
                        <a:rPr lang="en-US" dirty="0"/>
                        <a:t>Project Manager</a:t>
                      </a:r>
                    </a:p>
                  </a:txBody>
                  <a:tcPr/>
                </a:tc>
                <a:tc>
                  <a:txBody>
                    <a:bodyPr/>
                    <a:lstStyle/>
                    <a:p>
                      <a:r>
                        <a:rPr lang="en-US" dirty="0"/>
                        <a:t>MA Strategies</a:t>
                      </a:r>
                    </a:p>
                  </a:txBody>
                  <a:tcPr/>
                </a:tc>
                <a:tc>
                  <a:txBody>
                    <a:bodyPr/>
                    <a:lstStyle/>
                    <a:p>
                      <a:r>
                        <a:rPr lang="en-US" dirty="0"/>
                        <a:t>505-231-6932</a:t>
                      </a:r>
                    </a:p>
                  </a:txBody>
                  <a:tcPr/>
                </a:tc>
                <a:tc>
                  <a:txBody>
                    <a:bodyPr/>
                    <a:lstStyle/>
                    <a:p>
                      <a:r>
                        <a:rPr lang="en-US" dirty="0">
                          <a:solidFill>
                            <a:schemeClr val="tx1"/>
                          </a:solidFill>
                          <a:hlinkClick r:id="rId2">
                            <a:extLst>
                              <a:ext uri="{A12FA001-AC4F-418D-AE19-62706E023703}">
                                <ahyp:hlinkClr xmlns:ahyp="http://schemas.microsoft.com/office/drawing/2018/hyperlinkcolor" xmlns="" val="tx"/>
                              </a:ext>
                            </a:extLst>
                          </a:hlinkClick>
                        </a:rPr>
                        <a:t>smartinez@mastrategies.com</a:t>
                      </a:r>
                      <a:endParaRPr lang="en-US" dirty="0">
                        <a:solidFill>
                          <a:schemeClr val="tx1"/>
                        </a:solidFill>
                      </a:endParaRPr>
                    </a:p>
                  </a:txBody>
                  <a:tcPr/>
                </a:tc>
                <a:extLst>
                  <a:ext uri="{0D108BD9-81ED-4DB2-BD59-A6C34878D82A}">
                    <a16:rowId xmlns:a16="http://schemas.microsoft.com/office/drawing/2014/main" xmlns="" val="4287795386"/>
                  </a:ext>
                </a:extLst>
              </a:tr>
              <a:tr h="804159">
                <a:tc>
                  <a:txBody>
                    <a:bodyPr/>
                    <a:lstStyle/>
                    <a:p>
                      <a:r>
                        <a:rPr lang="en-US" dirty="0"/>
                        <a:t>Tomas Aguirre</a:t>
                      </a:r>
                    </a:p>
                  </a:txBody>
                  <a:tcPr/>
                </a:tc>
                <a:tc>
                  <a:txBody>
                    <a:bodyPr/>
                    <a:lstStyle/>
                    <a:p>
                      <a:r>
                        <a:rPr lang="en-US" sz="1800" dirty="0"/>
                        <a:t>TR Integration Analyst</a:t>
                      </a:r>
                      <a:endParaRPr lang="en-US" dirty="0"/>
                    </a:p>
                  </a:txBody>
                  <a:tcPr/>
                </a:tc>
                <a:tc>
                  <a:txBody>
                    <a:bodyPr/>
                    <a:lstStyle/>
                    <a:p>
                      <a:r>
                        <a:rPr lang="en-US" dirty="0"/>
                        <a:t>Ma Strategies</a:t>
                      </a:r>
                    </a:p>
                  </a:txBody>
                  <a:tcPr/>
                </a:tc>
                <a:tc>
                  <a:txBody>
                    <a:bodyPr/>
                    <a:lstStyle/>
                    <a:p>
                      <a:r>
                        <a:rPr lang="en-US" dirty="0"/>
                        <a:t>505-470-0397</a:t>
                      </a:r>
                    </a:p>
                  </a:txBody>
                  <a:tcPr/>
                </a:tc>
                <a:tc>
                  <a:txBody>
                    <a:bodyPr/>
                    <a:lstStyle/>
                    <a:p>
                      <a:r>
                        <a:rPr lang="en-US" u="sng" dirty="0">
                          <a:solidFill>
                            <a:schemeClr val="tx1"/>
                          </a:solidFill>
                        </a:rPr>
                        <a:t>tomas@tomasaguirre.com</a:t>
                      </a:r>
                    </a:p>
                  </a:txBody>
                  <a:tcPr/>
                </a:tc>
                <a:extLst>
                  <a:ext uri="{0D108BD9-81ED-4DB2-BD59-A6C34878D82A}">
                    <a16:rowId xmlns:a16="http://schemas.microsoft.com/office/drawing/2014/main" xmlns="" val="801612316"/>
                  </a:ext>
                </a:extLst>
              </a:tr>
            </a:tbl>
          </a:graphicData>
        </a:graphic>
      </p:graphicFrame>
    </p:spTree>
    <p:extLst>
      <p:ext uri="{BB962C8B-B14F-4D97-AF65-F5344CB8AC3E}">
        <p14:creationId xmlns:p14="http://schemas.microsoft.com/office/powerpoint/2010/main" val="540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5">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3" name="Rectangle 47">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9F17CC42-C2CB-492D-B05A-107819AA20F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NM Traffic Records Coordinating Committee</a:t>
            </a:r>
            <a:br>
              <a:rPr lang="en-US" sz="3600" dirty="0">
                <a:solidFill>
                  <a:srgbClr val="FFFFFF"/>
                </a:solidFill>
              </a:rPr>
            </a:br>
            <a:r>
              <a:rPr lang="en-US" sz="3600" dirty="0">
                <a:solidFill>
                  <a:srgbClr val="FFFFFF"/>
                </a:solidFill>
              </a:rPr>
              <a:t/>
            </a:r>
            <a:br>
              <a:rPr lang="en-US" sz="3600" dirty="0">
                <a:solidFill>
                  <a:srgbClr val="FFFFFF"/>
                </a:solidFill>
              </a:rPr>
            </a:br>
            <a:endParaRPr lang="en-US" sz="3600" dirty="0">
              <a:solidFill>
                <a:srgbClr val="FFFFFF"/>
              </a:solidFill>
            </a:endParaRPr>
          </a:p>
        </p:txBody>
      </p:sp>
      <p:sp>
        <p:nvSpPr>
          <p:cNvPr id="54" name="Rectangle 49">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Content Placeholder 2">
            <a:extLst>
              <a:ext uri="{FF2B5EF4-FFF2-40B4-BE49-F238E27FC236}">
                <a16:creationId xmlns:a16="http://schemas.microsoft.com/office/drawing/2014/main" xmlns="" id="{923FF4D0-C90D-413F-A404-B3B8F9D3AAE0}"/>
              </a:ext>
            </a:extLst>
          </p:cNvPr>
          <p:cNvSpPr>
            <a:spLocks noGrp="1"/>
          </p:cNvSpPr>
          <p:nvPr>
            <p:ph idx="1"/>
          </p:nvPr>
        </p:nvSpPr>
        <p:spPr>
          <a:xfrm>
            <a:off x="4742016" y="605896"/>
            <a:ext cx="6413663" cy="5646208"/>
          </a:xfrm>
        </p:spPr>
        <p:txBody>
          <a:bodyPr anchor="ctr">
            <a:normAutofit/>
          </a:bodyPr>
          <a:lstStyle/>
          <a:p>
            <a:endParaRPr lang="en-US" sz="2800" dirty="0"/>
          </a:p>
          <a:p>
            <a:r>
              <a:rPr lang="en-US" sz="3600" dirty="0"/>
              <a:t>AGENDA</a:t>
            </a:r>
          </a:p>
          <a:p>
            <a:endParaRPr lang="en-US" dirty="0"/>
          </a:p>
          <a:p>
            <a:r>
              <a:rPr lang="en-US" sz="2400" dirty="0"/>
              <a:t>Introductions</a:t>
            </a:r>
          </a:p>
          <a:p>
            <a:r>
              <a:rPr lang="en-US" sz="2400" dirty="0"/>
              <a:t>TR Overview – Vision/Mission &amp; Organization</a:t>
            </a:r>
          </a:p>
          <a:p>
            <a:r>
              <a:rPr lang="en-US" sz="2400" dirty="0"/>
              <a:t>General Business </a:t>
            </a:r>
          </a:p>
          <a:p>
            <a:r>
              <a:rPr lang="en-US" sz="2400" dirty="0"/>
              <a:t>Strategic Plan FFY17 to FFY19</a:t>
            </a:r>
          </a:p>
          <a:p>
            <a:r>
              <a:rPr lang="en-US" sz="2400" dirty="0"/>
              <a:t>Strategic Planning for FFY20  </a:t>
            </a:r>
            <a:r>
              <a:rPr lang="en-US" sz="1800" dirty="0"/>
              <a:t>(What’s Next?)</a:t>
            </a:r>
          </a:p>
          <a:p>
            <a:r>
              <a:rPr lang="en-US" sz="2400" dirty="0"/>
              <a:t>Closing &amp; Next Steps</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51357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54D63-F579-49A6-BFF6-3FD39DBFF88A}"/>
              </a:ext>
            </a:extLst>
          </p:cNvPr>
          <p:cNvSpPr>
            <a:spLocks noGrp="1"/>
          </p:cNvSpPr>
          <p:nvPr>
            <p:ph type="title"/>
          </p:nvPr>
        </p:nvSpPr>
        <p:spPr/>
        <p:txBody>
          <a:bodyPr>
            <a:normAutofit/>
          </a:bodyPr>
          <a:lstStyle/>
          <a:p>
            <a:r>
              <a:rPr lang="en-US" sz="6600" dirty="0"/>
              <a:t>Introductions</a:t>
            </a:r>
          </a:p>
        </p:txBody>
      </p:sp>
      <p:sp>
        <p:nvSpPr>
          <p:cNvPr id="3" name="TextBox 2">
            <a:extLst>
              <a:ext uri="{FF2B5EF4-FFF2-40B4-BE49-F238E27FC236}">
                <a16:creationId xmlns:a16="http://schemas.microsoft.com/office/drawing/2014/main" xmlns="" id="{0427AACA-1EBD-4E5D-A044-3E7D7E47E497}"/>
              </a:ext>
            </a:extLst>
          </p:cNvPr>
          <p:cNvSpPr txBox="1"/>
          <p:nvPr/>
        </p:nvSpPr>
        <p:spPr>
          <a:xfrm>
            <a:off x="1097280" y="1737360"/>
            <a:ext cx="10058400" cy="2800767"/>
          </a:xfrm>
          <a:prstGeom prst="rect">
            <a:avLst/>
          </a:prstGeom>
          <a:noFill/>
        </p:spPr>
        <p:txBody>
          <a:bodyPr wrap="square" rtlCol="0">
            <a:spAutoFit/>
          </a:bodyPr>
          <a:lstStyle/>
          <a:p>
            <a:endParaRPr lang="en-US" sz="3600" dirty="0"/>
          </a:p>
          <a:p>
            <a:r>
              <a:rPr lang="en-US" sz="2800" dirty="0"/>
              <a:t>30 Second Elevator Speech!</a:t>
            </a:r>
          </a:p>
          <a:p>
            <a:pPr lvl="1"/>
            <a:r>
              <a:rPr lang="en-US" sz="2800" dirty="0"/>
              <a:t>Name, agency/organization and position</a:t>
            </a:r>
          </a:p>
          <a:p>
            <a:pPr lvl="1"/>
            <a:r>
              <a:rPr lang="en-US" sz="2800" dirty="0"/>
              <a:t>Current responsibilities</a:t>
            </a:r>
          </a:p>
          <a:p>
            <a:pPr lvl="1"/>
            <a:r>
              <a:rPr lang="en-US" sz="2800" dirty="0"/>
              <a:t>Experience with Traffic Records </a:t>
            </a:r>
            <a:br>
              <a:rPr lang="en-US" sz="2800" dirty="0"/>
            </a:br>
            <a:r>
              <a:rPr lang="en-US" sz="2800" dirty="0"/>
              <a:t>Fun Fact</a:t>
            </a:r>
          </a:p>
        </p:txBody>
      </p:sp>
    </p:spTree>
    <p:extLst>
      <p:ext uri="{BB962C8B-B14F-4D97-AF65-F5344CB8AC3E}">
        <p14:creationId xmlns:p14="http://schemas.microsoft.com/office/powerpoint/2010/main" val="1514419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6465C-4CC3-4B20-A7C1-EE568B1BC4B2}"/>
              </a:ext>
            </a:extLst>
          </p:cNvPr>
          <p:cNvSpPr>
            <a:spLocks noGrp="1"/>
          </p:cNvSpPr>
          <p:nvPr>
            <p:ph type="title"/>
          </p:nvPr>
        </p:nvSpPr>
        <p:spPr>
          <a:xfrm>
            <a:off x="1066800" y="127577"/>
            <a:ext cx="10058400" cy="1450757"/>
          </a:xfrm>
        </p:spPr>
        <p:txBody>
          <a:bodyPr/>
          <a:lstStyle/>
          <a:p>
            <a:r>
              <a:rPr lang="en-US" dirty="0"/>
              <a:t>TR Overview</a:t>
            </a:r>
          </a:p>
        </p:txBody>
      </p:sp>
      <p:sp>
        <p:nvSpPr>
          <p:cNvPr id="3" name="Rectangle 2">
            <a:extLst>
              <a:ext uri="{FF2B5EF4-FFF2-40B4-BE49-F238E27FC236}">
                <a16:creationId xmlns:a16="http://schemas.microsoft.com/office/drawing/2014/main" xmlns="" id="{A3152D55-F928-4D7E-BC24-176C4C21515A}"/>
              </a:ext>
            </a:extLst>
          </p:cNvPr>
          <p:cNvSpPr/>
          <p:nvPr/>
        </p:nvSpPr>
        <p:spPr>
          <a:xfrm>
            <a:off x="1245704" y="2080736"/>
            <a:ext cx="9879496" cy="2677656"/>
          </a:xfrm>
          <a:prstGeom prst="rect">
            <a:avLst/>
          </a:prstGeom>
        </p:spPr>
        <p:txBody>
          <a:bodyPr wrap="square">
            <a:spAutoFit/>
          </a:bodyPr>
          <a:lstStyle/>
          <a:p>
            <a:r>
              <a:rPr lang="en-US" sz="2400" dirty="0"/>
              <a:t>Franklin Garcia – Chair, STREOC</a:t>
            </a:r>
          </a:p>
          <a:p>
            <a:r>
              <a:rPr lang="en-US" sz="2400" dirty="0"/>
              <a:t>Jimmy Montoya – Chair, STRCC</a:t>
            </a:r>
          </a:p>
          <a:p>
            <a:r>
              <a:rPr lang="en-US" sz="2400" dirty="0"/>
              <a:t>TR Program Coordination Team – </a:t>
            </a:r>
          </a:p>
          <a:p>
            <a:r>
              <a:rPr lang="en-US" sz="2400" dirty="0"/>
              <a:t>	Mike Archibeque (SME)</a:t>
            </a:r>
          </a:p>
          <a:p>
            <a:r>
              <a:rPr lang="en-US" sz="2400" dirty="0"/>
              <a:t> 	Sandra Martinez (Program Manager)</a:t>
            </a:r>
          </a:p>
          <a:p>
            <a:r>
              <a:rPr lang="en-US" sz="2400" dirty="0"/>
              <a:t> 	Tomas Aguirre (TR Integration Analyst) </a:t>
            </a:r>
          </a:p>
          <a:p>
            <a:endParaRPr lang="en-US" sz="2400" dirty="0"/>
          </a:p>
        </p:txBody>
      </p:sp>
    </p:spTree>
    <p:extLst>
      <p:ext uri="{BB962C8B-B14F-4D97-AF65-F5344CB8AC3E}">
        <p14:creationId xmlns:p14="http://schemas.microsoft.com/office/powerpoint/2010/main" val="244598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954CB8-AC27-4978-8CB5-E1052AC4F5CA}"/>
              </a:ext>
            </a:extLst>
          </p:cNvPr>
          <p:cNvSpPr/>
          <p:nvPr/>
        </p:nvSpPr>
        <p:spPr>
          <a:xfrm>
            <a:off x="447413" y="597455"/>
            <a:ext cx="11744587" cy="5970865"/>
          </a:xfrm>
          <a:prstGeom prst="rect">
            <a:avLst/>
          </a:prstGeom>
        </p:spPr>
        <p:txBody>
          <a:bodyPr wrap="square">
            <a:spAutoFit/>
          </a:bodyPr>
          <a:lstStyle/>
          <a:p>
            <a:r>
              <a:rPr lang="en-US" sz="3200" b="1" dirty="0">
                <a:solidFill>
                  <a:srgbClr val="555555"/>
                </a:solidFill>
                <a:latin typeface="inherit"/>
                <a:ea typeface="Calibri" panose="020F0502020204030204" pitchFamily="34" charset="0"/>
              </a:rPr>
              <a:t>Vision</a:t>
            </a:r>
            <a:endParaRPr lang="en-US" sz="3200" b="1" dirty="0">
              <a:latin typeface="Calibri" panose="020F0502020204030204" pitchFamily="34" charset="0"/>
              <a:ea typeface="Calibri" panose="020F0502020204030204" pitchFamily="34" charset="0"/>
            </a:endParaRPr>
          </a:p>
          <a:p>
            <a:r>
              <a:rPr lang="en-US" dirty="0">
                <a:solidFill>
                  <a:srgbClr val="555555"/>
                </a:solidFill>
                <a:latin typeface="inherit"/>
                <a:ea typeface="Calibri" panose="020F0502020204030204" pitchFamily="34" charset="0"/>
              </a:rPr>
              <a:t>The vision of the STRCC is to support the continuous reduction of traffic-related crashes, fatalities, and injuries in New Mexico. This is accomplished by facilitating cooperative human and agency resources, increasing technological capacities, and integrating existing data systems that can be used to perform analyses supporting the strategic and performance-based goals in the State Highway Strategic Plan (SHSP) and Highway Safety Improvement Program (HSIP).</a:t>
            </a:r>
            <a:endParaRPr lang="en-US" dirty="0">
              <a:latin typeface="Calibri" panose="020F0502020204030204" pitchFamily="34" charset="0"/>
              <a:ea typeface="Calibri" panose="020F0502020204030204" pitchFamily="34" charset="0"/>
            </a:endParaRPr>
          </a:p>
          <a:p>
            <a:r>
              <a:rPr lang="en-US" sz="2000" dirty="0">
                <a:solidFill>
                  <a:srgbClr val="555555"/>
                </a:solidFill>
                <a:latin typeface="inherit"/>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sz="3200" b="1" dirty="0">
                <a:solidFill>
                  <a:srgbClr val="555555"/>
                </a:solidFill>
                <a:latin typeface="inherit"/>
                <a:ea typeface="Calibri" panose="020F0502020204030204" pitchFamily="34" charset="0"/>
              </a:rPr>
              <a:t>Mission</a:t>
            </a:r>
            <a:endParaRPr lang="en-US" sz="3200" b="1" dirty="0">
              <a:latin typeface="Calibri" panose="020F0502020204030204" pitchFamily="34" charset="0"/>
              <a:ea typeface="Calibri" panose="020F0502020204030204" pitchFamily="34" charset="0"/>
            </a:endParaRPr>
          </a:p>
          <a:p>
            <a:r>
              <a:rPr lang="en-US" dirty="0" smtClean="0">
                <a:solidFill>
                  <a:srgbClr val="555555"/>
                </a:solidFill>
                <a:latin typeface="inherit"/>
                <a:ea typeface="Calibri" panose="020F0502020204030204" pitchFamily="34" charset="0"/>
              </a:rPr>
              <a:t>Through </a:t>
            </a:r>
            <a:r>
              <a:rPr lang="en-US" dirty="0">
                <a:solidFill>
                  <a:srgbClr val="555555"/>
                </a:solidFill>
                <a:latin typeface="inherit"/>
                <a:ea typeface="Calibri" panose="020F0502020204030204" pitchFamily="34" charset="0"/>
              </a:rPr>
              <a:t>a multi-agency coordination of effort, the STRCC’s mission is to develop and maintain a Statewide Traffic Records System (STRS) designed for electronic capture, processing, and dissemination of traffic-related records.</a:t>
            </a:r>
            <a:r>
              <a:rPr lang="en-US" sz="2000" dirty="0">
                <a:solidFill>
                  <a:srgbClr val="555555"/>
                </a:solidFill>
                <a:latin typeface="inherit"/>
                <a:ea typeface="Calibri" panose="020F0502020204030204" pitchFamily="34" charset="0"/>
              </a:rPr>
              <a:t> This coordination is essential to providing efficient and secure delivery of accurate, timely, uniform and complete information about traffic activity to all who need such information.</a:t>
            </a:r>
            <a:endParaRPr lang="en-US" dirty="0">
              <a:latin typeface="Calibri" panose="020F0502020204030204" pitchFamily="34" charset="0"/>
              <a:ea typeface="Calibri" panose="020F0502020204030204" pitchFamily="34" charset="0"/>
            </a:endParaRPr>
          </a:p>
          <a:p>
            <a:r>
              <a:rPr lang="en-US" dirty="0">
                <a:solidFill>
                  <a:srgbClr val="555555"/>
                </a:solidFill>
                <a:latin typeface="inherit"/>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solidFill>
                  <a:srgbClr val="555555"/>
                </a:solidFill>
                <a:latin typeface="inherit"/>
                <a:ea typeface="Calibri" panose="020F0502020204030204" pitchFamily="34" charset="0"/>
              </a:rPr>
              <a:t>There are six core information systems that make up the traffic records system: crash records, roadway inventory data, driver information, vehicle information, citation and adjudication records, and injury tracking information. The STRCC is committed to effectively implementing, continually improving, and integrating these six information systems to help achieve the goal of facilitating the timely sharing of accurate traffic records information across the State of New Mexico.</a:t>
            </a:r>
            <a:r>
              <a:rPr lang="en-US" sz="2000" dirty="0">
                <a:solidFill>
                  <a:srgbClr val="555555"/>
                </a:solidFill>
                <a:latin typeface="inherit"/>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sz="2000" dirty="0">
                <a:solidFill>
                  <a:srgbClr val="555555"/>
                </a:solidFill>
                <a:latin typeface="inherit"/>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10232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xmlns="" id="{4C0C3B93-F0EA-4A2B-809D-F7CF3E71D0ED}"/>
              </a:ext>
            </a:extLst>
          </p:cNvPr>
          <p:cNvPicPr>
            <a:picLocks noChangeAspect="1"/>
          </p:cNvPicPr>
          <p:nvPr/>
        </p:nvPicPr>
        <p:blipFill>
          <a:blip r:embed="rId2"/>
          <a:stretch>
            <a:fillRect/>
          </a:stretch>
        </p:blipFill>
        <p:spPr>
          <a:xfrm>
            <a:off x="1022738" y="48236"/>
            <a:ext cx="10454489" cy="6761527"/>
          </a:xfrm>
          <a:prstGeom prst="rect">
            <a:avLst/>
          </a:prstGeom>
        </p:spPr>
      </p:pic>
    </p:spTree>
    <p:extLst>
      <p:ext uri="{BB962C8B-B14F-4D97-AF65-F5344CB8AC3E}">
        <p14:creationId xmlns:p14="http://schemas.microsoft.com/office/powerpoint/2010/main" val="2639158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42C30-FE52-4FD8-B1B0-04C70192067F}"/>
              </a:ext>
            </a:extLst>
          </p:cNvPr>
          <p:cNvSpPr>
            <a:spLocks noGrp="1"/>
          </p:cNvSpPr>
          <p:nvPr>
            <p:ph type="title"/>
          </p:nvPr>
        </p:nvSpPr>
        <p:spPr/>
        <p:txBody>
          <a:bodyPr/>
          <a:lstStyle/>
          <a:p>
            <a:r>
              <a:rPr lang="en-US" dirty="0"/>
              <a:t>General Business</a:t>
            </a:r>
          </a:p>
        </p:txBody>
      </p:sp>
      <p:sp>
        <p:nvSpPr>
          <p:cNvPr id="3" name="TextBox 2">
            <a:extLst>
              <a:ext uri="{FF2B5EF4-FFF2-40B4-BE49-F238E27FC236}">
                <a16:creationId xmlns:a16="http://schemas.microsoft.com/office/drawing/2014/main" xmlns="" id="{7A610576-E2A2-42D1-8D96-3F307DBD32B0}"/>
              </a:ext>
            </a:extLst>
          </p:cNvPr>
          <p:cNvSpPr txBox="1"/>
          <p:nvPr/>
        </p:nvSpPr>
        <p:spPr>
          <a:xfrm>
            <a:off x="528113" y="2067319"/>
            <a:ext cx="11495314" cy="3323987"/>
          </a:xfrm>
          <a:prstGeom prst="rect">
            <a:avLst/>
          </a:prstGeom>
          <a:noFill/>
        </p:spPr>
        <p:txBody>
          <a:bodyPr wrap="square" rtlCol="0">
            <a:spAutoFit/>
          </a:bodyPr>
          <a:lstStyle/>
          <a:p>
            <a:r>
              <a:rPr lang="en-US" sz="3200" dirty="0"/>
              <a:t>Charter Review</a:t>
            </a:r>
          </a:p>
          <a:p>
            <a:r>
              <a:rPr lang="en-US" sz="3200" dirty="0"/>
              <a:t>Survey Results </a:t>
            </a:r>
          </a:p>
          <a:p>
            <a:r>
              <a:rPr lang="en-US" sz="3200" dirty="0"/>
              <a:t>Set TRCC Meeting Schedule for FFY19</a:t>
            </a:r>
            <a:r>
              <a:rPr lang="en-US" sz="4000" dirty="0"/>
              <a:t> </a:t>
            </a:r>
            <a:r>
              <a:rPr lang="en-US" sz="2000" dirty="0"/>
              <a:t>(Propose  3</a:t>
            </a:r>
            <a:r>
              <a:rPr lang="en-US" sz="2000" baseline="30000" dirty="0"/>
              <a:t>rd</a:t>
            </a:r>
            <a:r>
              <a:rPr lang="en-US" sz="2000" dirty="0"/>
              <a:t> Wednesday of each Qtr.) </a:t>
            </a:r>
          </a:p>
          <a:p>
            <a:pPr marL="914400" lvl="1" indent="-457200">
              <a:buFont typeface="Arial" panose="020B0604020202020204" pitchFamily="34" charset="0"/>
              <a:buChar char="•"/>
            </a:pPr>
            <a:r>
              <a:rPr lang="en-US" sz="2800" dirty="0"/>
              <a:t>January 16, 2019</a:t>
            </a:r>
          </a:p>
          <a:p>
            <a:pPr marL="914400" lvl="1" indent="-457200">
              <a:buFont typeface="Arial" panose="020B0604020202020204" pitchFamily="34" charset="0"/>
              <a:buChar char="•"/>
            </a:pPr>
            <a:r>
              <a:rPr lang="en-US" sz="2800" dirty="0"/>
              <a:t>April 17, 2019</a:t>
            </a:r>
          </a:p>
          <a:p>
            <a:pPr marL="914400" lvl="1" indent="-457200">
              <a:buFont typeface="Arial" panose="020B0604020202020204" pitchFamily="34" charset="0"/>
              <a:buChar char="•"/>
            </a:pPr>
            <a:r>
              <a:rPr lang="en-US" sz="2800" dirty="0"/>
              <a:t>July 17, 201</a:t>
            </a:r>
            <a:r>
              <a:rPr lang="en-US" sz="3200" dirty="0"/>
              <a:t>9</a:t>
            </a:r>
          </a:p>
          <a:p>
            <a:r>
              <a:rPr lang="en-US" dirty="0"/>
              <a:t>* Does not replace TR Workgroups</a:t>
            </a:r>
          </a:p>
        </p:txBody>
      </p:sp>
    </p:spTree>
    <p:extLst>
      <p:ext uri="{BB962C8B-B14F-4D97-AF65-F5344CB8AC3E}">
        <p14:creationId xmlns:p14="http://schemas.microsoft.com/office/powerpoint/2010/main" val="1125508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C16F5D-E647-4849-B568-343A014679B6}"/>
              </a:ext>
            </a:extLst>
          </p:cNvPr>
          <p:cNvSpPr>
            <a:spLocks noGrp="1"/>
          </p:cNvSpPr>
          <p:nvPr>
            <p:ph type="title"/>
          </p:nvPr>
        </p:nvSpPr>
        <p:spPr/>
        <p:txBody>
          <a:bodyPr/>
          <a:lstStyle/>
          <a:p>
            <a:r>
              <a:rPr lang="en-US" dirty="0"/>
              <a:t>Let’s Make it Clear</a:t>
            </a:r>
          </a:p>
        </p:txBody>
      </p:sp>
      <p:graphicFrame>
        <p:nvGraphicFramePr>
          <p:cNvPr id="5" name="Table 4">
            <a:extLst>
              <a:ext uri="{FF2B5EF4-FFF2-40B4-BE49-F238E27FC236}">
                <a16:creationId xmlns:a16="http://schemas.microsoft.com/office/drawing/2014/main" xmlns="" id="{6052BAB9-44CF-4711-9AC0-763015EB9E81}"/>
              </a:ext>
            </a:extLst>
          </p:cNvPr>
          <p:cNvGraphicFramePr>
            <a:graphicFrameLocks noGrp="1"/>
          </p:cNvGraphicFramePr>
          <p:nvPr/>
        </p:nvGraphicFramePr>
        <p:xfrm>
          <a:off x="3557588" y="2008886"/>
          <a:ext cx="5137150" cy="3855720"/>
        </p:xfrm>
        <a:graphic>
          <a:graphicData uri="http://schemas.openxmlformats.org/drawingml/2006/table">
            <a:tbl>
              <a:tblPr firstRow="1" firstCol="1" bandRow="1">
                <a:tableStyleId>{5C22544A-7EE6-4342-B048-85BDC9FD1C3A}</a:tableStyleId>
              </a:tblPr>
              <a:tblGrid>
                <a:gridCol w="2051050">
                  <a:extLst>
                    <a:ext uri="{9D8B030D-6E8A-4147-A177-3AD203B41FA5}">
                      <a16:colId xmlns:a16="http://schemas.microsoft.com/office/drawing/2014/main" xmlns="" val="4040998146"/>
                    </a:ext>
                  </a:extLst>
                </a:gridCol>
                <a:gridCol w="1143000">
                  <a:extLst>
                    <a:ext uri="{9D8B030D-6E8A-4147-A177-3AD203B41FA5}">
                      <a16:colId xmlns:a16="http://schemas.microsoft.com/office/drawing/2014/main" xmlns="" val="648948070"/>
                    </a:ext>
                  </a:extLst>
                </a:gridCol>
                <a:gridCol w="1143000">
                  <a:extLst>
                    <a:ext uri="{9D8B030D-6E8A-4147-A177-3AD203B41FA5}">
                      <a16:colId xmlns:a16="http://schemas.microsoft.com/office/drawing/2014/main" xmlns="" val="1732157761"/>
                    </a:ext>
                  </a:extLst>
                </a:gridCol>
                <a:gridCol w="800100">
                  <a:extLst>
                    <a:ext uri="{9D8B030D-6E8A-4147-A177-3AD203B41FA5}">
                      <a16:colId xmlns:a16="http://schemas.microsoft.com/office/drawing/2014/main" xmlns="" val="853296497"/>
                    </a:ext>
                  </a:extLst>
                </a:gridCol>
              </a:tblGrid>
              <a:tr h="120650">
                <a:tc rowSpan="2">
                  <a:txBody>
                    <a:bodyPr/>
                    <a:lstStyle/>
                    <a:p>
                      <a:pPr marL="0" marR="0" algn="ctr">
                        <a:lnSpc>
                          <a:spcPct val="115000"/>
                        </a:lnSpc>
                        <a:spcBef>
                          <a:spcPts val="0"/>
                        </a:spcBef>
                        <a:spcAft>
                          <a:spcPts val="0"/>
                        </a:spcAft>
                      </a:pPr>
                      <a:r>
                        <a:rPr lang="en-US" sz="1100">
                          <a:effectLst/>
                        </a:rPr>
                        <a:t>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100">
                          <a:effectLst/>
                        </a:rPr>
                        <a:t>CRASHES SENT THRU TRACS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100">
                          <a:effectLst/>
                        </a:rPr>
                        <a:t>PERCENT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2164706"/>
                  </a:ext>
                </a:extLst>
              </a:tr>
              <a:tr h="236855">
                <a:tc vMerge="1">
                  <a:txBody>
                    <a:bodyPr/>
                    <a:lstStyle/>
                    <a:p>
                      <a:endParaRPr lang="en-US"/>
                    </a:p>
                  </a:txBody>
                  <a:tcPr/>
                </a:tc>
                <a:tc>
                  <a:txBody>
                    <a:bodyPr/>
                    <a:lstStyle/>
                    <a:p>
                      <a:pPr marL="0" marR="0" algn="ctr">
                        <a:lnSpc>
                          <a:spcPct val="115000"/>
                        </a:lnSpc>
                        <a:spcBef>
                          <a:spcPts val="0"/>
                        </a:spcBef>
                        <a:spcAft>
                          <a:spcPts val="0"/>
                        </a:spcAft>
                      </a:pPr>
                      <a:r>
                        <a:rPr lang="en-US" sz="1100">
                          <a:effectLst/>
                        </a:rPr>
                        <a:t>BASELINE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PERFORMANCE MEASURE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4158262225"/>
                  </a:ext>
                </a:extLst>
              </a:tr>
              <a:tr h="100330">
                <a:tc>
                  <a:txBody>
                    <a:bodyPr/>
                    <a:lstStyle/>
                    <a:p>
                      <a:pPr marL="0" marR="0">
                        <a:lnSpc>
                          <a:spcPct val="115000"/>
                        </a:lnSpc>
                        <a:spcBef>
                          <a:spcPts val="0"/>
                        </a:spcBef>
                        <a:spcAft>
                          <a:spcPts val="0"/>
                        </a:spcAft>
                      </a:pPr>
                      <a:r>
                        <a:rPr lang="en-US" sz="1100">
                          <a:effectLst/>
                        </a:rPr>
                        <a:t>New Mexico State Police (NMSP)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391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8,056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39700" algn="r">
                        <a:lnSpc>
                          <a:spcPct val="115000"/>
                        </a:lnSpc>
                        <a:spcBef>
                          <a:spcPts val="0"/>
                        </a:spcBef>
                        <a:spcAft>
                          <a:spcPts val="0"/>
                        </a:spcAft>
                      </a:pPr>
                      <a:r>
                        <a:rPr lang="en-US" sz="1100">
                          <a:effectLst/>
                        </a:rPr>
                        <a:t>+1960%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58776873"/>
                  </a:ext>
                </a:extLst>
              </a:tr>
              <a:tr h="100330">
                <a:tc>
                  <a:txBody>
                    <a:bodyPr/>
                    <a:lstStyle/>
                    <a:p>
                      <a:pPr marL="0" marR="0">
                        <a:lnSpc>
                          <a:spcPct val="115000"/>
                        </a:lnSpc>
                        <a:spcBef>
                          <a:spcPts val="0"/>
                        </a:spcBef>
                        <a:spcAft>
                          <a:spcPts val="0"/>
                        </a:spcAft>
                      </a:pPr>
                      <a:r>
                        <a:rPr lang="en-US" sz="1100">
                          <a:effectLst/>
                        </a:rPr>
                        <a:t>Rio Rancho 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125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1,578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39700" algn="r">
                        <a:lnSpc>
                          <a:spcPct val="115000"/>
                        </a:lnSpc>
                        <a:spcBef>
                          <a:spcPts val="0"/>
                        </a:spcBef>
                        <a:spcAft>
                          <a:spcPts val="0"/>
                        </a:spcAft>
                      </a:pPr>
                      <a:r>
                        <a:rPr lang="en-US" sz="1100" dirty="0">
                          <a:effectLst/>
                        </a:rPr>
                        <a:t>+1162%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52002929"/>
                  </a:ext>
                </a:extLst>
              </a:tr>
              <a:tr h="100330">
                <a:tc>
                  <a:txBody>
                    <a:bodyPr/>
                    <a:lstStyle/>
                    <a:p>
                      <a:pPr marL="0" marR="0">
                        <a:lnSpc>
                          <a:spcPct val="115000"/>
                        </a:lnSpc>
                        <a:spcBef>
                          <a:spcPts val="0"/>
                        </a:spcBef>
                        <a:spcAft>
                          <a:spcPts val="0"/>
                        </a:spcAft>
                      </a:pPr>
                      <a:r>
                        <a:rPr lang="en-US" sz="1100">
                          <a:effectLst/>
                        </a:rPr>
                        <a:t>Artesia 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37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464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39700" algn="r">
                        <a:lnSpc>
                          <a:spcPct val="115000"/>
                        </a:lnSpc>
                        <a:spcBef>
                          <a:spcPts val="0"/>
                        </a:spcBef>
                        <a:spcAft>
                          <a:spcPts val="0"/>
                        </a:spcAft>
                      </a:pPr>
                      <a:r>
                        <a:rPr lang="en-US" sz="1100">
                          <a:effectLst/>
                        </a:rPr>
                        <a:t>+1154%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27828236"/>
                  </a:ext>
                </a:extLst>
              </a:tr>
              <a:tr h="100330">
                <a:tc>
                  <a:txBody>
                    <a:bodyPr/>
                    <a:lstStyle/>
                    <a:p>
                      <a:pPr marL="0" marR="0">
                        <a:lnSpc>
                          <a:spcPct val="115000"/>
                        </a:lnSpc>
                        <a:spcBef>
                          <a:spcPts val="0"/>
                        </a:spcBef>
                        <a:spcAft>
                          <a:spcPts val="0"/>
                        </a:spcAft>
                      </a:pPr>
                      <a:r>
                        <a:rPr lang="en-US" sz="1100">
                          <a:effectLst/>
                        </a:rPr>
                        <a:t>Farmington 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109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1,201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39700" algn="r">
                        <a:lnSpc>
                          <a:spcPct val="115000"/>
                        </a:lnSpc>
                        <a:spcBef>
                          <a:spcPts val="0"/>
                        </a:spcBef>
                        <a:spcAft>
                          <a:spcPts val="0"/>
                        </a:spcAft>
                      </a:pPr>
                      <a:r>
                        <a:rPr lang="en-US" sz="1100">
                          <a:effectLst/>
                        </a:rPr>
                        <a:t>+1002%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62706640"/>
                  </a:ext>
                </a:extLst>
              </a:tr>
              <a:tr h="100330">
                <a:tc>
                  <a:txBody>
                    <a:bodyPr/>
                    <a:lstStyle/>
                    <a:p>
                      <a:pPr marL="0" marR="0">
                        <a:lnSpc>
                          <a:spcPct val="115000"/>
                        </a:lnSpc>
                        <a:spcBef>
                          <a:spcPts val="0"/>
                        </a:spcBef>
                        <a:spcAft>
                          <a:spcPts val="0"/>
                        </a:spcAft>
                      </a:pPr>
                      <a:r>
                        <a:rPr lang="en-US" sz="1100">
                          <a:effectLst/>
                        </a:rPr>
                        <a:t>Santa Fe 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1,917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                     3,505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39700" algn="r">
                        <a:lnSpc>
                          <a:spcPct val="115000"/>
                        </a:lnSpc>
                        <a:spcBef>
                          <a:spcPts val="0"/>
                        </a:spcBef>
                        <a:spcAft>
                          <a:spcPts val="0"/>
                        </a:spcAft>
                      </a:pPr>
                      <a:r>
                        <a:rPr lang="en-US" sz="11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72527616"/>
                  </a:ext>
                </a:extLst>
              </a:tr>
              <a:tr h="100330">
                <a:tc>
                  <a:txBody>
                    <a:bodyPr/>
                    <a:lstStyle/>
                    <a:p>
                      <a:pPr marL="0" marR="0">
                        <a:lnSpc>
                          <a:spcPct val="115000"/>
                        </a:lnSpc>
                        <a:spcBef>
                          <a:spcPts val="0"/>
                        </a:spcBef>
                        <a:spcAft>
                          <a:spcPts val="0"/>
                        </a:spcAft>
                      </a:pPr>
                      <a:r>
                        <a:rPr lang="en-US" sz="1100">
                          <a:effectLst/>
                        </a:rPr>
                        <a:t>Bernalillo County 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 1,458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57893762"/>
                  </a:ext>
                </a:extLst>
              </a:tr>
              <a:tr h="100330">
                <a:tc>
                  <a:txBody>
                    <a:bodyPr/>
                    <a:lstStyle/>
                    <a:p>
                      <a:pPr marL="0" marR="0">
                        <a:lnSpc>
                          <a:spcPct val="115000"/>
                        </a:lnSpc>
                        <a:spcBef>
                          <a:spcPts val="0"/>
                        </a:spcBef>
                        <a:spcAft>
                          <a:spcPts val="0"/>
                        </a:spcAft>
                      </a:pPr>
                      <a:r>
                        <a:rPr lang="en-US" sz="1100">
                          <a:effectLst/>
                        </a:rPr>
                        <a:t>Los Alamos 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 168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7565753"/>
                  </a:ext>
                </a:extLst>
              </a:tr>
              <a:tr h="100330">
                <a:tc>
                  <a:txBody>
                    <a:bodyPr/>
                    <a:lstStyle/>
                    <a:p>
                      <a:pPr marL="0" marR="0">
                        <a:lnSpc>
                          <a:spcPct val="115000"/>
                        </a:lnSpc>
                        <a:spcBef>
                          <a:spcPts val="0"/>
                        </a:spcBef>
                        <a:spcAft>
                          <a:spcPts val="0"/>
                        </a:spcAft>
                      </a:pPr>
                      <a:r>
                        <a:rPr lang="en-US" sz="1100">
                          <a:effectLst/>
                        </a:rPr>
                        <a:t>Carlsbad 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 151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19266190"/>
                  </a:ext>
                </a:extLst>
              </a:tr>
              <a:tr h="100330">
                <a:tc>
                  <a:txBody>
                    <a:bodyPr/>
                    <a:lstStyle/>
                    <a:p>
                      <a:pPr marL="0" marR="0">
                        <a:lnSpc>
                          <a:spcPct val="115000"/>
                        </a:lnSpc>
                        <a:spcBef>
                          <a:spcPts val="0"/>
                        </a:spcBef>
                        <a:spcAft>
                          <a:spcPts val="0"/>
                        </a:spcAft>
                      </a:pPr>
                      <a:r>
                        <a:rPr lang="en-US" sz="1100">
                          <a:effectLst/>
                        </a:rPr>
                        <a:t>Sandoval County 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 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 123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40313355"/>
                  </a:ext>
                </a:extLst>
              </a:tr>
              <a:tr h="100330">
                <a:tc>
                  <a:txBody>
                    <a:bodyPr/>
                    <a:lstStyle/>
                    <a:p>
                      <a:pPr marL="0" marR="0">
                        <a:lnSpc>
                          <a:spcPct val="115000"/>
                        </a:lnSpc>
                        <a:spcBef>
                          <a:spcPts val="0"/>
                        </a:spcBef>
                        <a:spcAft>
                          <a:spcPts val="0"/>
                        </a:spcAft>
                      </a:pPr>
                      <a:r>
                        <a:rPr lang="en-US" sz="1100">
                          <a:effectLst/>
                        </a:rPr>
                        <a:t>San Juan County 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 72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8574811"/>
                  </a:ext>
                </a:extLst>
              </a:tr>
              <a:tr h="100330">
                <a:tc gridSpan="2">
                  <a:txBody>
                    <a:bodyPr/>
                    <a:lstStyle/>
                    <a:p>
                      <a:pPr marL="0" marR="0">
                        <a:lnSpc>
                          <a:spcPct val="115000"/>
                        </a:lnSpc>
                        <a:spcBef>
                          <a:spcPts val="0"/>
                        </a:spcBef>
                        <a:spcAft>
                          <a:spcPts val="0"/>
                        </a:spcAft>
                      </a:pPr>
                      <a:r>
                        <a:rPr lang="en-US" sz="1100">
                          <a:effectLst/>
                        </a:rPr>
                        <a:t>Baseline Period: 01Apr2016 - 31Mar2017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92430324"/>
                  </a:ext>
                </a:extLst>
              </a:tr>
              <a:tr h="100330">
                <a:tc gridSpan="3">
                  <a:txBody>
                    <a:bodyPr/>
                    <a:lstStyle/>
                    <a:p>
                      <a:pPr marL="0" marR="0">
                        <a:lnSpc>
                          <a:spcPct val="115000"/>
                        </a:lnSpc>
                        <a:spcBef>
                          <a:spcPts val="0"/>
                        </a:spcBef>
                        <a:spcAft>
                          <a:spcPts val="0"/>
                        </a:spcAft>
                      </a:pPr>
                      <a:r>
                        <a:rPr lang="en-US" sz="1100">
                          <a:effectLst/>
                        </a:rPr>
                        <a:t>Performance Measure Period: 01Apr2017 - 31Mar2018</a:t>
                      </a:r>
                    </a:p>
                    <a:p>
                      <a:pPr marL="0" marR="0">
                        <a:lnSpc>
                          <a:spcPct val="115000"/>
                        </a:lnSpc>
                        <a:spcBef>
                          <a:spcPts val="0"/>
                        </a:spcBef>
                        <a:spcAft>
                          <a:spcPts val="0"/>
                        </a:spcAft>
                      </a:pPr>
                      <a:r>
                        <a:rPr lang="en-US" sz="1100">
                          <a:effectLst/>
                        </a:rPr>
                        <a:t>Source: Crash database, as of 17Oct2018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302325838"/>
                  </a:ext>
                </a:extLst>
              </a:tr>
            </a:tbl>
          </a:graphicData>
        </a:graphic>
      </p:graphicFrame>
    </p:spTree>
    <p:extLst>
      <p:ext uri="{BB962C8B-B14F-4D97-AF65-F5344CB8AC3E}">
        <p14:creationId xmlns:p14="http://schemas.microsoft.com/office/powerpoint/2010/main" val="3380311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3C2B2-C99A-47E1-A9BC-34E115D9FBFE}"/>
              </a:ext>
            </a:extLst>
          </p:cNvPr>
          <p:cNvSpPr>
            <a:spLocks noGrp="1"/>
          </p:cNvSpPr>
          <p:nvPr>
            <p:ph type="title"/>
          </p:nvPr>
        </p:nvSpPr>
        <p:spPr/>
        <p:txBody>
          <a:bodyPr/>
          <a:lstStyle/>
          <a:p>
            <a:r>
              <a:rPr lang="en-US" dirty="0"/>
              <a:t>Out of Space (Not Outer Space)…</a:t>
            </a:r>
          </a:p>
        </p:txBody>
      </p:sp>
      <p:pic>
        <p:nvPicPr>
          <p:cNvPr id="4098" name="Picture 1" descr="image002">
            <a:extLst>
              <a:ext uri="{FF2B5EF4-FFF2-40B4-BE49-F238E27FC236}">
                <a16:creationId xmlns:a16="http://schemas.microsoft.com/office/drawing/2014/main" xmlns="" id="{0FF88CB8-FD12-4CFB-9EB5-04554CB6B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667" y="2043112"/>
            <a:ext cx="8248651"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391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3962</TotalTime>
  <Words>595</Words>
  <Application>Microsoft Office PowerPoint</Application>
  <PresentationFormat>Widescreen</PresentationFormat>
  <Paragraphs>161</Paragraphs>
  <Slides>18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Arial Bold</vt:lpstr>
      <vt:lpstr>Calibri</vt:lpstr>
      <vt:lpstr>Calibri Light</vt:lpstr>
      <vt:lpstr>inherit</vt:lpstr>
      <vt:lpstr>Rockwell</vt:lpstr>
      <vt:lpstr>Times New Roman</vt:lpstr>
      <vt:lpstr>Wingdings</vt:lpstr>
      <vt:lpstr>Retrospect</vt:lpstr>
      <vt:lpstr>Visio.Drawing.11</vt:lpstr>
      <vt:lpstr>NM Traffic Records Coordinating  Committee</vt:lpstr>
      <vt:lpstr>NM Traffic Records Coordinating Committee  </vt:lpstr>
      <vt:lpstr>Introductions</vt:lpstr>
      <vt:lpstr>TR Overview</vt:lpstr>
      <vt:lpstr>PowerPoint Presentation</vt:lpstr>
      <vt:lpstr>PowerPoint Presentation</vt:lpstr>
      <vt:lpstr>General Business</vt:lpstr>
      <vt:lpstr>Let’s Make it Clear</vt:lpstr>
      <vt:lpstr>Out of Space (Not Outer Space)…</vt:lpstr>
      <vt:lpstr>Strategic Plan FFY17- FF19 </vt:lpstr>
      <vt:lpstr>Strategic Plan FFY17- FF19</vt:lpstr>
      <vt:lpstr>Strategic Planning FFY20  (What’s Next?)</vt:lpstr>
      <vt:lpstr>TRCC Stakeholders </vt:lpstr>
      <vt:lpstr>PowerPoint Presentation</vt:lpstr>
      <vt:lpstr>PowerPoint Presentation</vt:lpstr>
      <vt:lpstr>Closing &amp; Next Steps</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NMTRCC</dc:title>
  <dc:creator>SANDRA MARTINEZ</dc:creator>
  <cp:lastModifiedBy>SANDRA MARTINEZ</cp:lastModifiedBy>
  <cp:revision>75</cp:revision>
  <cp:lastPrinted>2018-10-23T00:03:06Z</cp:lastPrinted>
  <dcterms:created xsi:type="dcterms:W3CDTF">2018-10-15T20:06:39Z</dcterms:created>
  <dcterms:modified xsi:type="dcterms:W3CDTF">2018-10-23T21:10:47Z</dcterms:modified>
</cp:coreProperties>
</file>