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6" r:id="rId1"/>
  </p:sldMasterIdLst>
  <p:sldIdLst>
    <p:sldId id="256" r:id="rId2"/>
    <p:sldId id="257" r:id="rId3"/>
    <p:sldId id="260" r:id="rId4"/>
    <p:sldId id="261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9236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531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667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6798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900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1789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7430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1203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40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654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973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743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9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873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563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75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409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4628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  <p:sldLayoutId id="2147483819" r:id="rId13"/>
    <p:sldLayoutId id="2147483820" r:id="rId14"/>
    <p:sldLayoutId id="2147483821" r:id="rId15"/>
    <p:sldLayoutId id="2147483822" r:id="rId16"/>
    <p:sldLayoutId id="214748382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E-citation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Administrative Office of the Courts</a:t>
            </a:r>
          </a:p>
        </p:txBody>
      </p:sp>
    </p:spTree>
    <p:extLst>
      <p:ext uri="{BB962C8B-B14F-4D97-AF65-F5344CB8AC3E}">
        <p14:creationId xmlns:p14="http://schemas.microsoft.com/office/powerpoint/2010/main" val="3534092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Multi-agency collaboration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191000"/>
          </a:xfrm>
        </p:spPr>
        <p:txBody>
          <a:bodyPr>
            <a:normAutofit/>
          </a:bodyPr>
          <a:lstStyle/>
          <a:p>
            <a:r>
              <a:rPr lang="en-US" dirty="0"/>
              <a:t>NM Department of Public Safety</a:t>
            </a:r>
          </a:p>
          <a:p>
            <a:r>
              <a:rPr lang="en-US" dirty="0"/>
              <a:t>NM State Police</a:t>
            </a:r>
          </a:p>
          <a:p>
            <a:r>
              <a:rPr lang="en-US" dirty="0"/>
              <a:t>Administrative Office of the Courts</a:t>
            </a:r>
          </a:p>
          <a:p>
            <a:pPr lvl="1"/>
            <a:r>
              <a:rPr lang="en-US" dirty="0"/>
              <a:t>Judicial Information Division</a:t>
            </a:r>
          </a:p>
          <a:p>
            <a:pPr lvl="1"/>
            <a:r>
              <a:rPr lang="en-US" dirty="0"/>
              <a:t>All (45) NM Magistrate Courts</a:t>
            </a:r>
          </a:p>
          <a:p>
            <a:r>
              <a:rPr lang="en-US" dirty="0"/>
              <a:t>Honorable mention(s):</a:t>
            </a:r>
          </a:p>
          <a:p>
            <a:pPr lvl="1"/>
            <a:r>
              <a:rPr lang="en-US" dirty="0"/>
              <a:t>NM Department of Transportation</a:t>
            </a:r>
          </a:p>
          <a:p>
            <a:pPr lvl="1"/>
            <a:r>
              <a:rPr lang="en-US" dirty="0"/>
              <a:t>NM Motor Vehicle Division </a:t>
            </a:r>
          </a:p>
          <a:p>
            <a:pPr lvl="1"/>
            <a:r>
              <a:rPr lang="en-US" dirty="0"/>
              <a:t>Dona Ana Sheriff’s Office</a:t>
            </a:r>
          </a:p>
        </p:txBody>
      </p:sp>
    </p:spTree>
    <p:extLst>
      <p:ext uri="{BB962C8B-B14F-4D97-AF65-F5344CB8AC3E}">
        <p14:creationId xmlns:p14="http://schemas.microsoft.com/office/powerpoint/2010/main" val="529133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201005"/>
            <a:ext cx="8534400" cy="1507067"/>
          </a:xfrm>
        </p:spPr>
        <p:txBody>
          <a:bodyPr>
            <a:normAutofit/>
          </a:bodyPr>
          <a:lstStyle/>
          <a:p>
            <a:r>
              <a:rPr lang="en-US" sz="3200" dirty="0"/>
              <a:t>END to END: TRACS -&gt; court -&gt; MVD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NMSP Officer scans bar code </a:t>
            </a:r>
          </a:p>
          <a:p>
            <a:pPr lvl="1"/>
            <a:r>
              <a:rPr lang="en-US" dirty="0"/>
              <a:t>Auto-populates citation form with defendant info</a:t>
            </a:r>
          </a:p>
          <a:p>
            <a:pPr lvl="1"/>
            <a:r>
              <a:rPr lang="en-US" dirty="0"/>
              <a:t>Officer fills out offense information</a:t>
            </a:r>
          </a:p>
          <a:p>
            <a:pPr lvl="1"/>
            <a:r>
              <a:rPr lang="en-US" dirty="0"/>
              <a:t>Prints citation for motorist</a:t>
            </a:r>
          </a:p>
          <a:p>
            <a:r>
              <a:rPr lang="en-US" dirty="0"/>
              <a:t>Citation filed into TRACS server at headquarters</a:t>
            </a:r>
          </a:p>
          <a:p>
            <a:r>
              <a:rPr lang="en-US" dirty="0"/>
              <a:t>Citation uploaded to courts &amp; case </a:t>
            </a:r>
            <a:r>
              <a:rPr lang="en-US" b="1" dirty="0"/>
              <a:t>electronically</a:t>
            </a:r>
            <a:r>
              <a:rPr lang="en-US" dirty="0"/>
              <a:t> filed</a:t>
            </a:r>
          </a:p>
          <a:p>
            <a:r>
              <a:rPr lang="en-US" dirty="0"/>
              <a:t>Post adjudication: citation information sent to MVD </a:t>
            </a:r>
            <a:r>
              <a:rPr lang="en-US" b="1" dirty="0"/>
              <a:t>electronically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074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Timeliness</a:t>
            </a:r>
          </a:p>
          <a:p>
            <a:r>
              <a:rPr lang="en-US" dirty="0"/>
              <a:t>Accuracy</a:t>
            </a:r>
          </a:p>
          <a:p>
            <a:r>
              <a:rPr lang="en-US" dirty="0"/>
              <a:t>Completeness</a:t>
            </a:r>
          </a:p>
          <a:p>
            <a:r>
              <a:rPr lang="en-US" dirty="0"/>
              <a:t>Uniformity</a:t>
            </a:r>
          </a:p>
          <a:p>
            <a:r>
              <a:rPr lang="en-US" dirty="0"/>
              <a:t>Integration</a:t>
            </a:r>
          </a:p>
          <a:p>
            <a:r>
              <a:rPr lang="en-US" dirty="0"/>
              <a:t>Accessibility</a:t>
            </a:r>
          </a:p>
        </p:txBody>
      </p:sp>
    </p:spTree>
    <p:extLst>
      <p:ext uri="{BB962C8B-B14F-4D97-AF65-F5344CB8AC3E}">
        <p14:creationId xmlns:p14="http://schemas.microsoft.com/office/powerpoint/2010/main" val="2048518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E-citation: NMSP results (THUS far)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74254"/>
            <a:ext cx="8534400" cy="4128655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# citations sent electronically: more than 10,000 (and counting)</a:t>
            </a:r>
          </a:p>
          <a:p>
            <a:r>
              <a:rPr lang="en-US" dirty="0"/>
              <a:t># magistrate courts live in production: 45</a:t>
            </a:r>
          </a:p>
          <a:p>
            <a:r>
              <a:rPr lang="en-US" dirty="0"/>
              <a:t># magistrate courts which have received at least 1 citation: 43</a:t>
            </a:r>
          </a:p>
          <a:p>
            <a:r>
              <a:rPr lang="en-US" dirty="0"/>
              <a:t># electronic errors / rejections: 571</a:t>
            </a:r>
          </a:p>
          <a:p>
            <a:pPr lvl="1"/>
            <a:r>
              <a:rPr lang="en-US" dirty="0"/>
              <a:t>Typical errors: </a:t>
            </a:r>
          </a:p>
          <a:p>
            <a:pPr lvl="2"/>
            <a:r>
              <a:rPr lang="en-US" dirty="0"/>
              <a:t>case already entered manually</a:t>
            </a:r>
          </a:p>
          <a:p>
            <a:pPr lvl="2"/>
            <a:r>
              <a:rPr lang="en-US" dirty="0"/>
              <a:t>Officer badge number not (yet) in Odyssey</a:t>
            </a:r>
          </a:p>
          <a:p>
            <a:pPr lvl="2"/>
            <a:r>
              <a:rPr lang="en-US" dirty="0"/>
              <a:t>Obsolete offense codes</a:t>
            </a:r>
          </a:p>
          <a:p>
            <a:r>
              <a:rPr lang="en-US" b="1" dirty="0"/>
              <a:t>Approximate success rate: 94 percent (and increasing over time)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986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E-citation 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Phase II of NM State Police project</a:t>
            </a:r>
          </a:p>
          <a:p>
            <a:pPr lvl="1"/>
            <a:r>
              <a:rPr lang="en-US" dirty="0"/>
              <a:t>Flow the PDF “image” of the citation</a:t>
            </a:r>
          </a:p>
          <a:p>
            <a:r>
              <a:rPr lang="en-US" dirty="0"/>
              <a:t>Metro Court NM State Police, to include Traffic Arraignment date</a:t>
            </a:r>
          </a:p>
          <a:p>
            <a:r>
              <a:rPr lang="en-US" dirty="0"/>
              <a:t>And then…</a:t>
            </a:r>
          </a:p>
          <a:p>
            <a:pPr lvl="1"/>
            <a:r>
              <a:rPr lang="en-US" dirty="0"/>
              <a:t>Additional LEA’s, etc.</a:t>
            </a:r>
          </a:p>
        </p:txBody>
      </p:sp>
    </p:spTree>
    <p:extLst>
      <p:ext uri="{BB962C8B-B14F-4D97-AF65-F5344CB8AC3E}">
        <p14:creationId xmlns:p14="http://schemas.microsoft.com/office/powerpoint/2010/main" val="1614720618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TM02900771[[fn=Slice]]</Template>
  <TotalTime>88</TotalTime>
  <Words>225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Slice</vt:lpstr>
      <vt:lpstr>E-citation update</vt:lpstr>
      <vt:lpstr>Multi-agency collaboration</vt:lpstr>
      <vt:lpstr>END to END: TRACS -&gt; court -&gt; MVD</vt:lpstr>
      <vt:lpstr>BENEFITS</vt:lpstr>
      <vt:lpstr>E-citation: NMSP results (THUS far)</vt:lpstr>
      <vt:lpstr>E-citation next steps</vt:lpstr>
    </vt:vector>
  </TitlesOfParts>
  <Company>NMCourts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E-citation update</dc:title>
  <dc:creator>Steve Harrington</dc:creator>
  <cp:lastModifiedBy>SANDRA MARTINEZ</cp:lastModifiedBy>
  <cp:revision>10</cp:revision>
  <dcterms:created xsi:type="dcterms:W3CDTF">2019-04-15T15:13:13Z</dcterms:created>
  <dcterms:modified xsi:type="dcterms:W3CDTF">2019-04-15T18:21:49Z</dcterms:modified>
</cp:coreProperties>
</file>